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57" r:id="rId4"/>
    <p:sldId id="259" r:id="rId5"/>
    <p:sldId id="258"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67" d="100"/>
          <a:sy n="67" d="100"/>
        </p:scale>
        <p:origin x="68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820993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243408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139961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160102-D95E-46DE-A85C-4629B16A89DD}"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3820937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160102-D95E-46DE-A85C-4629B16A89DD}" type="datetimeFigureOut">
              <a:rPr lang="en-US" smtClean="0"/>
              <a:t>3/11/2026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3708703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160102-D95E-46DE-A85C-4629B16A89DD}" type="datetimeFigureOut">
              <a:rPr lang="en-US" smtClean="0"/>
              <a:t>3/11/2026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112400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160102-D95E-46DE-A85C-4629B16A89DD}" type="datetimeFigureOut">
              <a:rPr lang="en-US" smtClean="0"/>
              <a:t>3/11/2026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800036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160102-D95E-46DE-A85C-4629B16A89DD}"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3341178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160102-D95E-46DE-A85C-4629B16A89DD}"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2372075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33116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6478C8B-33F9-4B41-9408-D4E392BDA03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11861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0160102-D95E-46DE-A85C-4629B16A89DD}"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740024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0160102-D95E-46DE-A85C-4629B16A89DD}"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6478C8B-33F9-4B41-9408-D4E392BDA03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662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0160102-D95E-46DE-A85C-4629B16A89DD}"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08238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3563651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160102-D95E-46DE-A85C-4629B16A89DD}"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6478C8B-33F9-4B41-9408-D4E392BDA033}" type="slidenum">
              <a:rPr lang="en-US" smtClean="0"/>
              <a:t>‹#›</a:t>
            </a:fld>
            <a:endParaRPr lang="en-US"/>
          </a:p>
        </p:txBody>
      </p:sp>
    </p:spTree>
    <p:extLst>
      <p:ext uri="{BB962C8B-B14F-4D97-AF65-F5344CB8AC3E}">
        <p14:creationId xmlns:p14="http://schemas.microsoft.com/office/powerpoint/2010/main" val="120423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0160102-D95E-46DE-A85C-4629B16A89DD}" type="datetimeFigureOut">
              <a:rPr lang="en-US" smtClean="0"/>
              <a:t>3/11/2026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6478C8B-33F9-4B41-9408-D4E392BDA033}" type="slidenum">
              <a:rPr lang="en-US" smtClean="0"/>
              <a:t>‹#›</a:t>
            </a:fld>
            <a:endParaRPr lang="en-US"/>
          </a:p>
        </p:txBody>
      </p:sp>
    </p:spTree>
    <p:extLst>
      <p:ext uri="{BB962C8B-B14F-4D97-AF65-F5344CB8AC3E}">
        <p14:creationId xmlns:p14="http://schemas.microsoft.com/office/powerpoint/2010/main" val="3163684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6C945FB-77EC-4BA7-AB96-2F443883AE37}"/>
              </a:ext>
            </a:extLst>
          </p:cNvPr>
          <p:cNvSpPr>
            <a:spLocks noGrp="1"/>
          </p:cNvSpPr>
          <p:nvPr>
            <p:ph type="subTitle" idx="1"/>
          </p:nvPr>
        </p:nvSpPr>
        <p:spPr>
          <a:xfrm>
            <a:off x="4667250" y="5450955"/>
            <a:ext cx="4267200" cy="1172019"/>
          </a:xfrm>
        </p:spPr>
        <p:txBody>
          <a:bodyPr>
            <a:noAutofit/>
          </a:bodyPr>
          <a:lstStyle/>
          <a:p>
            <a:r>
              <a:rPr lang="en-US" sz="2000" b="1" dirty="0">
                <a:solidFill>
                  <a:srgbClr val="00B050"/>
                </a:solidFill>
              </a:rPr>
              <a:t>By</a:t>
            </a:r>
            <a:r>
              <a:rPr lang="hi-IN" sz="2000" b="1" dirty="0">
                <a:solidFill>
                  <a:srgbClr val="00B050"/>
                </a:solidFill>
              </a:rPr>
              <a:t>:</a:t>
            </a:r>
            <a:r>
              <a:rPr lang="en-US" sz="2000" b="1" dirty="0">
                <a:solidFill>
                  <a:srgbClr val="00B050"/>
                </a:solidFill>
              </a:rPr>
              <a:t>                                             </a:t>
            </a:r>
            <a:r>
              <a:rPr lang="en-US" sz="2400" b="1" dirty="0">
                <a:solidFill>
                  <a:srgbClr val="00B050"/>
                </a:solidFill>
              </a:rPr>
              <a:t>Om Prakash                        </a:t>
            </a:r>
            <a:r>
              <a:rPr lang="en-US" sz="2000" b="1" dirty="0">
                <a:solidFill>
                  <a:srgbClr val="00B050"/>
                </a:solidFill>
              </a:rPr>
              <a:t>Sr. Faculty BIPARD/ BSDMA/MMITC (UGC)</a:t>
            </a:r>
            <a:endParaRPr lang="en-US" sz="2400" b="1" dirty="0">
              <a:solidFill>
                <a:srgbClr val="00B050"/>
              </a:solidFill>
            </a:endParaRPr>
          </a:p>
        </p:txBody>
      </p:sp>
      <p:sp>
        <p:nvSpPr>
          <p:cNvPr id="4" name="Rectangle 3">
            <a:extLst>
              <a:ext uri="{FF2B5EF4-FFF2-40B4-BE49-F238E27FC236}">
                <a16:creationId xmlns:a16="http://schemas.microsoft.com/office/drawing/2014/main" id="{DD4D3896-4F8E-4076-B584-843C377D4984}"/>
              </a:ext>
            </a:extLst>
          </p:cNvPr>
          <p:cNvSpPr/>
          <p:nvPr/>
        </p:nvSpPr>
        <p:spPr>
          <a:xfrm>
            <a:off x="1836988" y="115637"/>
            <a:ext cx="8384674" cy="923330"/>
          </a:xfrm>
          <a:prstGeom prst="rect">
            <a:avLst/>
          </a:prstGeom>
          <a:noFill/>
        </p:spPr>
        <p:txBody>
          <a:bodyPr wrap="square" lIns="91440" tIns="45720" rIns="91440" bIns="45720">
            <a:spAutoFit/>
          </a:bodyPr>
          <a:lstStyle/>
          <a:p>
            <a:pPr algn="ctr"/>
            <a:r>
              <a:rPr lang="en-US" sz="5400" b="1" cap="none" spc="0" dirty="0">
                <a:ln w="0"/>
                <a:solidFill>
                  <a:srgbClr val="C00000"/>
                </a:solidFill>
                <a:effectLst>
                  <a:reflection blurRad="6350" stA="60000" endA="900" endPos="60000" dist="60007" dir="5400000" sy="-100000" algn="bl" rotWithShape="0"/>
                </a:effectLst>
              </a:rPr>
              <a:t>Glorious History of Bihar</a:t>
            </a:r>
          </a:p>
        </p:txBody>
      </p:sp>
      <p:pic>
        <p:nvPicPr>
          <p:cNvPr id="7" name="Picture 6">
            <a:extLst>
              <a:ext uri="{FF2B5EF4-FFF2-40B4-BE49-F238E27FC236}">
                <a16:creationId xmlns:a16="http://schemas.microsoft.com/office/drawing/2014/main" id="{9BBD1A07-1484-4E81-9BE3-E5FB273A0FCC}"/>
              </a:ext>
            </a:extLst>
          </p:cNvPr>
          <p:cNvPicPr>
            <a:picLocks noChangeAspect="1"/>
          </p:cNvPicPr>
          <p:nvPr/>
        </p:nvPicPr>
        <p:blipFill rotWithShape="1">
          <a:blip r:embed="rId3"/>
          <a:srcRect l="4416" r="4279"/>
          <a:stretch/>
        </p:blipFill>
        <p:spPr>
          <a:xfrm>
            <a:off x="3248025" y="1684782"/>
            <a:ext cx="5514975" cy="338251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ustDataLst>
      <p:tags r:id="rId1"/>
    </p:custDataLst>
    <p:extLst>
      <p:ext uri="{BB962C8B-B14F-4D97-AF65-F5344CB8AC3E}">
        <p14:creationId xmlns:p14="http://schemas.microsoft.com/office/powerpoint/2010/main" val="3489253026"/>
      </p:ext>
    </p:extLst>
  </p:cSld>
  <p:clrMapOvr>
    <a:masterClrMapping/>
  </p:clrMapOvr>
  <mc:AlternateContent xmlns:mc="http://schemas.openxmlformats.org/markup-compatibility/2006" xmlns:p14="http://schemas.microsoft.com/office/powerpoint/2010/main">
    <mc:Choice Requires="p14">
      <p:transition spd="slow" p14:dur="2000" advTm="57089"/>
    </mc:Choice>
    <mc:Fallback xmlns="">
      <p:transition spd="slow" advTm="570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2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ED0A9-63A6-4738-8EB1-189DF53DAB08}"/>
              </a:ext>
            </a:extLst>
          </p:cNvPr>
          <p:cNvSpPr>
            <a:spLocks noGrp="1"/>
          </p:cNvSpPr>
          <p:nvPr>
            <p:ph type="title"/>
          </p:nvPr>
        </p:nvSpPr>
        <p:spPr>
          <a:xfrm>
            <a:off x="2589212" y="81185"/>
            <a:ext cx="8911687" cy="1280890"/>
          </a:xfrm>
        </p:spPr>
        <p:txBody>
          <a:bodyPr>
            <a:normAutofit/>
          </a:bodyPr>
          <a:lstStyle/>
          <a:p>
            <a:r>
              <a:rPr lang="en-US" sz="3200" b="1" dirty="0">
                <a:solidFill>
                  <a:srgbClr val="C00000"/>
                </a:solidFill>
              </a:rPr>
              <a:t>Know Your Bihar</a:t>
            </a:r>
          </a:p>
        </p:txBody>
      </p:sp>
      <p:sp>
        <p:nvSpPr>
          <p:cNvPr id="3" name="Content Placeholder 2">
            <a:extLst>
              <a:ext uri="{FF2B5EF4-FFF2-40B4-BE49-F238E27FC236}">
                <a16:creationId xmlns:a16="http://schemas.microsoft.com/office/drawing/2014/main" id="{064C0968-3C38-4535-B22F-31997B5846E5}"/>
              </a:ext>
            </a:extLst>
          </p:cNvPr>
          <p:cNvSpPr>
            <a:spLocks noGrp="1"/>
          </p:cNvSpPr>
          <p:nvPr>
            <p:ph idx="1"/>
          </p:nvPr>
        </p:nvSpPr>
        <p:spPr>
          <a:xfrm>
            <a:off x="1808161" y="838200"/>
            <a:ext cx="10317164" cy="3777622"/>
          </a:xfrm>
        </p:spPr>
        <p:txBody>
          <a:bodyPr>
            <a:noAutofit/>
          </a:bodyPr>
          <a:lstStyle/>
          <a:p>
            <a:pPr marL="0" indent="0">
              <a:buNone/>
            </a:pPr>
            <a:r>
              <a:rPr lang="en-US" sz="2200" b="1" dirty="0"/>
              <a:t>Name the Five famous Personalities/Places/ from  in the following sectors:</a:t>
            </a:r>
          </a:p>
          <a:p>
            <a:pPr marL="0" indent="0">
              <a:buNone/>
            </a:pPr>
            <a:endParaRPr lang="en-US" sz="2200" b="1" dirty="0"/>
          </a:p>
          <a:p>
            <a:r>
              <a:rPr lang="en-US" sz="2200" b="1" dirty="0"/>
              <a:t>A. Emperors 			</a:t>
            </a:r>
          </a:p>
          <a:p>
            <a:r>
              <a:rPr lang="en-US" sz="2200" b="1" dirty="0"/>
              <a:t>B. Religious Place (One from each Religion)</a:t>
            </a:r>
          </a:p>
          <a:p>
            <a:r>
              <a:rPr lang="en-US" sz="2200" b="1" dirty="0"/>
              <a:t>C. Sports				</a:t>
            </a:r>
          </a:p>
          <a:p>
            <a:r>
              <a:rPr lang="en-US" sz="2200" b="1" dirty="0"/>
              <a:t>D. Freedom Fighters</a:t>
            </a:r>
          </a:p>
          <a:p>
            <a:r>
              <a:rPr lang="en-US" sz="2200" b="1" dirty="0"/>
              <a:t>E. Hindi Literature	</a:t>
            </a:r>
          </a:p>
          <a:p>
            <a:r>
              <a:rPr lang="en-US" sz="2200" b="1" dirty="0"/>
              <a:t>F. English Literature</a:t>
            </a:r>
          </a:p>
          <a:p>
            <a:r>
              <a:rPr lang="en-US" sz="2200" b="1" dirty="0"/>
              <a:t>G. Bollywood Actor							</a:t>
            </a:r>
          </a:p>
          <a:p>
            <a:r>
              <a:rPr lang="en-US" sz="2200" b="1" dirty="0"/>
              <a:t>H. Bollywood Music (Singer, Music Director, Composer)</a:t>
            </a:r>
          </a:p>
          <a:p>
            <a:r>
              <a:rPr lang="en-US" sz="2200" b="1" dirty="0"/>
              <a:t>I. GI Tags</a:t>
            </a:r>
          </a:p>
          <a:p>
            <a:r>
              <a:rPr lang="en-US" sz="2200" b="1" dirty="0"/>
              <a:t>J. Historians</a:t>
            </a:r>
          </a:p>
          <a:p>
            <a:endParaRPr lang="en-US" sz="2200" b="1" dirty="0"/>
          </a:p>
        </p:txBody>
      </p:sp>
    </p:spTree>
    <p:extLst>
      <p:ext uri="{BB962C8B-B14F-4D97-AF65-F5344CB8AC3E}">
        <p14:creationId xmlns:p14="http://schemas.microsoft.com/office/powerpoint/2010/main" val="1746254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2105F-FA22-4629-B8F0-0E07D8AB85C6}"/>
              </a:ext>
            </a:extLst>
          </p:cNvPr>
          <p:cNvSpPr>
            <a:spLocks noGrp="1"/>
          </p:cNvSpPr>
          <p:nvPr>
            <p:ph type="title"/>
          </p:nvPr>
        </p:nvSpPr>
        <p:spPr>
          <a:xfrm>
            <a:off x="1571624" y="52387"/>
            <a:ext cx="9782175" cy="1325563"/>
          </a:xfrm>
        </p:spPr>
        <p:txBody>
          <a:bodyPr/>
          <a:lstStyle/>
          <a:p>
            <a:r>
              <a:rPr lang="hi-IN" dirty="0">
                <a:solidFill>
                  <a:srgbClr val="C00000"/>
                </a:solidFill>
              </a:rPr>
              <a:t>इतिहास क्या है </a:t>
            </a:r>
            <a:endParaRPr lang="en-US" dirty="0">
              <a:solidFill>
                <a:srgbClr val="C00000"/>
              </a:solidFill>
            </a:endParaRPr>
          </a:p>
        </p:txBody>
      </p:sp>
      <p:sp>
        <p:nvSpPr>
          <p:cNvPr id="3" name="Content Placeholder 2">
            <a:extLst>
              <a:ext uri="{FF2B5EF4-FFF2-40B4-BE49-F238E27FC236}">
                <a16:creationId xmlns:a16="http://schemas.microsoft.com/office/drawing/2014/main" id="{C47BB274-AD27-47C8-AE4B-2F246EE77030}"/>
              </a:ext>
            </a:extLst>
          </p:cNvPr>
          <p:cNvSpPr>
            <a:spLocks noGrp="1"/>
          </p:cNvSpPr>
          <p:nvPr>
            <p:ph idx="1"/>
          </p:nvPr>
        </p:nvSpPr>
        <p:spPr>
          <a:xfrm>
            <a:off x="1571624" y="1377950"/>
            <a:ext cx="10096501" cy="4351338"/>
          </a:xfrm>
        </p:spPr>
        <p:txBody>
          <a:bodyPr>
            <a:noAutofit/>
          </a:bodyPr>
          <a:lstStyle/>
          <a:p>
            <a:pPr marL="0" indent="0" algn="just">
              <a:lnSpc>
                <a:spcPct val="150000"/>
              </a:lnSpc>
              <a:buNone/>
            </a:pPr>
            <a:r>
              <a:rPr lang="hi-IN" sz="2800" b="0" i="0" dirty="0">
                <a:solidFill>
                  <a:srgbClr val="001D35"/>
                </a:solidFill>
                <a:effectLst/>
                <a:latin typeface="Google Sans"/>
              </a:rPr>
              <a:t>इतिहास अतीत का अध्ययन है, विशेष रूप से घटनाओं का कालानुक्रमिक अभिलेख, जिसका उद्देश्य अक्सर उनके कारणों और परिणामों को समझना होता है । इसमें अतीत की घटनाओं की पुनर्रचना और व्याख्या करने के लिए लिखित अभिलेखों, कलाकृतियों और मौखिक परंपराओं जैसे स्रोतों की जांच करना शामिल है, जिसमें वर्तमान पर उनका प्रभाव भी शामिल है। </a:t>
            </a:r>
            <a:endParaRPr lang="en-US" sz="2800" dirty="0">
              <a:solidFill>
                <a:srgbClr val="001D35"/>
              </a:solidFill>
              <a:latin typeface="Google Sans"/>
            </a:endParaRPr>
          </a:p>
          <a:p>
            <a:pPr marL="0" indent="0" algn="just">
              <a:lnSpc>
                <a:spcPct val="150000"/>
              </a:lnSpc>
              <a:buNone/>
            </a:pPr>
            <a:r>
              <a:rPr lang="en-US" sz="3200" b="1" i="1" dirty="0">
                <a:solidFill>
                  <a:srgbClr val="FF0000"/>
                </a:solidFill>
                <a:effectLst/>
                <a:latin typeface="Google Sans"/>
              </a:rPr>
              <a:t>History if study of continuity and change in the society.</a:t>
            </a:r>
          </a:p>
          <a:p>
            <a:pPr marL="0" indent="0" algn="just">
              <a:lnSpc>
                <a:spcPct val="150000"/>
              </a:lnSpc>
              <a:buNone/>
            </a:pPr>
            <a:endParaRPr lang="en-US" sz="2800" dirty="0"/>
          </a:p>
        </p:txBody>
      </p:sp>
    </p:spTree>
    <p:extLst>
      <p:ext uri="{BB962C8B-B14F-4D97-AF65-F5344CB8AC3E}">
        <p14:creationId xmlns:p14="http://schemas.microsoft.com/office/powerpoint/2010/main" val="63113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A8C9-C647-4C9C-B3AF-B0ED2F338727}"/>
              </a:ext>
            </a:extLst>
          </p:cNvPr>
          <p:cNvSpPr>
            <a:spLocks noGrp="1"/>
          </p:cNvSpPr>
          <p:nvPr>
            <p:ph type="title"/>
          </p:nvPr>
        </p:nvSpPr>
        <p:spPr>
          <a:xfrm>
            <a:off x="1600200" y="365126"/>
            <a:ext cx="9753600" cy="825500"/>
          </a:xfrm>
        </p:spPr>
        <p:txBody>
          <a:bodyPr>
            <a:normAutofit fontScale="90000"/>
          </a:bodyPr>
          <a:lstStyle/>
          <a:p>
            <a:r>
              <a:rPr lang="hi-IN" altLang="en-US" dirty="0">
                <a:solidFill>
                  <a:srgbClr val="C00000"/>
                </a:solidFill>
                <a:latin typeface="Google Sans"/>
              </a:rPr>
              <a:t>इतिहास के प्रमुख पहलू</a:t>
            </a:r>
            <a:r>
              <a:rPr lang="en-US" altLang="en-US" dirty="0">
                <a:solidFill>
                  <a:srgbClr val="C00000"/>
                </a:solidFill>
                <a:latin typeface="Google Sans"/>
                <a:cs typeface="Mangal" panose="02040503050203030202" pitchFamily="18" charset="0"/>
              </a:rPr>
              <a:t>:</a:t>
            </a:r>
            <a:br>
              <a:rPr kumimoji="0" lang="en-US" altLang="en-US" sz="2000" b="0" i="0" u="none" strike="noStrike" cap="none" normalizeH="0" baseline="0" dirty="0">
                <a:ln>
                  <a:noFill/>
                </a:ln>
                <a:solidFill>
                  <a:srgbClr val="C00000"/>
                </a:solidFill>
                <a:effectLst/>
              </a:rPr>
            </a:br>
            <a:endParaRPr lang="en-US" dirty="0">
              <a:solidFill>
                <a:srgbClr val="C00000"/>
              </a:solidFill>
            </a:endParaRPr>
          </a:p>
        </p:txBody>
      </p:sp>
      <p:sp>
        <p:nvSpPr>
          <p:cNvPr id="4" name="Rectangle 1">
            <a:extLst>
              <a:ext uri="{FF2B5EF4-FFF2-40B4-BE49-F238E27FC236}">
                <a16:creationId xmlns:a16="http://schemas.microsoft.com/office/drawing/2014/main" id="{AB2F7511-FF8A-40C9-9F1D-6A1A021D900D}"/>
              </a:ext>
            </a:extLst>
          </p:cNvPr>
          <p:cNvSpPr>
            <a:spLocks noGrp="1" noChangeArrowheads="1"/>
          </p:cNvSpPr>
          <p:nvPr>
            <p:ph idx="1"/>
          </p:nvPr>
        </p:nvSpPr>
        <p:spPr bwMode="auto">
          <a:xfrm>
            <a:off x="1600198" y="1070900"/>
            <a:ext cx="9753601" cy="5232141"/>
          </a:xfrm>
          <a:prstGeom prst="rect">
            <a:avLst/>
          </a:prstGeom>
          <a:noFill/>
          <a:ln>
            <a:noFill/>
          </a:ln>
          <a:effectLst/>
        </p:spPr>
        <p:txBody>
          <a:bodyPr vert="horz" wrap="square" lIns="0" tIns="63480" rIns="0" bIns="12696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000" b="1" i="0" u="none" strike="noStrike" cap="none" normalizeH="0" baseline="0" dirty="0">
                <a:ln>
                  <a:noFill/>
                </a:ln>
                <a:solidFill>
                  <a:srgbClr val="001D35"/>
                </a:solidFill>
                <a:effectLst/>
                <a:latin typeface="Google Sans"/>
                <a:cs typeface="Mangal" panose="02040503050203030202" pitchFamily="18" charset="0"/>
              </a:rPr>
              <a:t>अतीत पर ध्यान केन्द्रित करें</a:t>
            </a:r>
            <a:r>
              <a:rPr kumimoji="0" lang="en-US" altLang="en-US" sz="2000" b="1" i="0" u="none" strike="noStrike" cap="none" normalizeH="0" baseline="0" dirty="0">
                <a:ln>
                  <a:noFill/>
                </a:ln>
                <a:solidFill>
                  <a:srgbClr val="001D35"/>
                </a:solidFill>
                <a:effectLst/>
                <a:latin typeface="Google Sans"/>
                <a:cs typeface="Mangal" panose="02040503050203030202" pitchFamily="18" charset="0"/>
              </a:rPr>
              <a:t>:</a:t>
            </a:r>
            <a:endParaRPr kumimoji="0" lang="en-US" altLang="en-US" sz="2000" b="0" i="0" u="none" strike="noStrike" cap="none" normalizeH="0" baseline="0" dirty="0">
              <a:ln>
                <a:noFill/>
              </a:ln>
              <a:solidFill>
                <a:srgbClr val="001D35"/>
              </a:solidFill>
              <a:effectLst/>
              <a:latin typeface="Google Sans"/>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इतिहास वर्तमान से पहले घटित घटनाओं और विकास की जांच करता है।</a:t>
            </a:r>
            <a:r>
              <a:rPr kumimoji="0" lang="en-US" altLang="en-US" sz="2000" b="0" i="0" u="none" strike="noStrike" cap="none" normalizeH="0" baseline="0" dirty="0">
                <a:ln>
                  <a:noFill/>
                </a:ln>
                <a:solidFill>
                  <a:srgbClr val="545D7E"/>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000" b="1" i="0" u="none" strike="noStrike" cap="none" normalizeH="0" baseline="0" dirty="0">
                <a:ln>
                  <a:noFill/>
                </a:ln>
                <a:solidFill>
                  <a:srgbClr val="001D35"/>
                </a:solidFill>
                <a:effectLst/>
                <a:latin typeface="Google Sans"/>
                <a:cs typeface="Mangal" panose="02040503050203030202" pitchFamily="18" charset="0"/>
              </a:rPr>
              <a:t>परिवर्तन का अध्ययन</a:t>
            </a:r>
            <a:r>
              <a:rPr kumimoji="0" lang="en-US" altLang="en-US" sz="2000" b="1" i="0" u="none" strike="noStrike" cap="none" normalizeH="0" baseline="0" dirty="0">
                <a:ln>
                  <a:noFill/>
                </a:ln>
                <a:solidFill>
                  <a:srgbClr val="001D35"/>
                </a:solidFill>
                <a:effectLst/>
                <a:latin typeface="Google Sans"/>
                <a:cs typeface="Mangal" panose="02040503050203030202" pitchFamily="18" charset="0"/>
              </a:rPr>
              <a:t>:</a:t>
            </a:r>
            <a:endParaRPr kumimoji="0" lang="en-US" altLang="en-US" sz="2000" b="0" i="0" u="none" strike="noStrike" cap="none" normalizeH="0" baseline="0" dirty="0">
              <a:ln>
                <a:noFill/>
              </a:ln>
              <a:solidFill>
                <a:srgbClr val="001D35"/>
              </a:solidFill>
              <a:effectLst/>
              <a:latin typeface="Google Sans"/>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यह विश्लेषण करता है कि समय के साथ चीजें कैसे बदल गई हैं</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जिसमें सामाजिक</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राजनीतिक</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आर्थिक और सांस्कृतिक पहलू शामिल हैं।</a:t>
            </a:r>
            <a:r>
              <a:rPr kumimoji="0" lang="en-US" altLang="en-US" sz="2000" b="0" i="0" u="none" strike="noStrike" cap="none" normalizeH="0" baseline="0" dirty="0">
                <a:ln>
                  <a:noFill/>
                </a:ln>
                <a:solidFill>
                  <a:srgbClr val="545D7E"/>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000" b="1" i="0" u="none" strike="noStrike" cap="none" normalizeH="0" baseline="0" dirty="0">
                <a:ln>
                  <a:noFill/>
                </a:ln>
                <a:solidFill>
                  <a:srgbClr val="001D35"/>
                </a:solidFill>
                <a:effectLst/>
                <a:latin typeface="Google Sans"/>
                <a:cs typeface="Mangal" panose="02040503050203030202" pitchFamily="18" charset="0"/>
              </a:rPr>
              <a:t>व्याख्या और विश्लेषण</a:t>
            </a:r>
            <a:r>
              <a:rPr kumimoji="0" lang="en-US" altLang="en-US" sz="2000" b="1" i="0" u="none" strike="noStrike" cap="none" normalizeH="0" baseline="0" dirty="0">
                <a:ln>
                  <a:noFill/>
                </a:ln>
                <a:solidFill>
                  <a:srgbClr val="001D35"/>
                </a:solidFill>
                <a:effectLst/>
                <a:latin typeface="Google Sans"/>
                <a:cs typeface="Mangal" panose="02040503050203030202" pitchFamily="18" charset="0"/>
              </a:rPr>
              <a:t>:</a:t>
            </a:r>
            <a:endParaRPr kumimoji="0" lang="en-US" altLang="en-US" sz="2000" b="0" i="0" u="none" strike="noStrike" cap="none" normalizeH="0" baseline="0" dirty="0">
              <a:ln>
                <a:noFill/>
              </a:ln>
              <a:solidFill>
                <a:srgbClr val="001D35"/>
              </a:solidFill>
              <a:effectLst/>
              <a:latin typeface="Google Sans"/>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इतिहासकार सिर्फ घटनाओं का ही अभिलेखन नहीं करते</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a:t>
            </a:r>
            <a:r>
              <a:rPr kumimoji="0" lang="en-US" altLang="en-US" sz="2000" b="0" i="0" u="none" strike="noStrike" cap="none" normalizeH="0" baseline="0" dirty="0">
                <a:ln>
                  <a:noFill/>
                </a:ln>
                <a:solidFill>
                  <a:srgbClr val="545D7E"/>
                </a:solidFill>
                <a:effectLst/>
                <a:latin typeface="Google Sans"/>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वे उनकी व्याख्या करते हैं</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उनके पीछे के कारणों और उनके दीर्घकालिक प्रभाव को समझने का प्रयास करते हैं।</a:t>
            </a:r>
            <a:r>
              <a:rPr kumimoji="0" lang="en-US" altLang="en-US" sz="2000" b="0" i="0" u="none" strike="noStrike" cap="none" normalizeH="0" baseline="0" dirty="0">
                <a:ln>
                  <a:noFill/>
                </a:ln>
                <a:solidFill>
                  <a:srgbClr val="545D7E"/>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000" b="1" i="0" u="none" strike="noStrike" cap="none" normalizeH="0" baseline="0" dirty="0">
                <a:ln>
                  <a:noFill/>
                </a:ln>
                <a:solidFill>
                  <a:srgbClr val="001D35"/>
                </a:solidFill>
                <a:effectLst/>
                <a:latin typeface="Google Sans"/>
                <a:cs typeface="Mangal" panose="02040503050203030202" pitchFamily="18" charset="0"/>
              </a:rPr>
              <a:t>साक्ष्य का उपयोग</a:t>
            </a:r>
            <a:r>
              <a:rPr kumimoji="0" lang="en-US" altLang="en-US" sz="2000" b="1" i="0" u="none" strike="noStrike" cap="none" normalizeH="0" baseline="0" dirty="0">
                <a:ln>
                  <a:noFill/>
                </a:ln>
                <a:solidFill>
                  <a:srgbClr val="001D35"/>
                </a:solidFill>
                <a:effectLst/>
                <a:latin typeface="Google Sans"/>
                <a:cs typeface="Mangal" panose="02040503050203030202" pitchFamily="18" charset="0"/>
              </a:rPr>
              <a:t>:</a:t>
            </a:r>
            <a:endParaRPr kumimoji="0" lang="en-US" altLang="en-US" sz="2000" b="0" i="0" u="none" strike="noStrike" cap="none" normalizeH="0" baseline="0" dirty="0">
              <a:ln>
                <a:noFill/>
              </a:ln>
              <a:solidFill>
                <a:srgbClr val="001D35"/>
              </a:solidFill>
              <a:effectLst/>
              <a:latin typeface="Google Sans"/>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इतिहासकार अपनी व्याख्याओं के समर्थन के लिए विभिन्न स्रोतों</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जैसे लिखित दस्तावेज़</a:t>
            </a:r>
            <a:r>
              <a:rPr kumimoji="0" lang="en-US" altLang="en-US" sz="2000" b="0" i="0" u="none" strike="noStrike" cap="none" normalizeH="0" baseline="0" dirty="0">
                <a:ln>
                  <a:noFill/>
                </a:ln>
                <a:solidFill>
                  <a:srgbClr val="545D7E"/>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पुरातात्विक खोज और मौखिक इतिहास पर भरोसा करते हैं।</a:t>
            </a:r>
            <a:r>
              <a:rPr kumimoji="0" lang="en-US" altLang="en-US" sz="2000" b="0" i="0" u="none" strike="noStrike" cap="none" normalizeH="0" baseline="0" dirty="0">
                <a:ln>
                  <a:noFill/>
                </a:ln>
                <a:solidFill>
                  <a:srgbClr val="545D7E"/>
                </a:solidFill>
                <a:effectLst/>
                <a:latin typeface="Google Sans"/>
              </a:rPr>
              <a:t>   </a:t>
            </a:r>
          </a:p>
        </p:txBody>
      </p:sp>
    </p:spTree>
    <p:extLst>
      <p:ext uri="{BB962C8B-B14F-4D97-AF65-F5344CB8AC3E}">
        <p14:creationId xmlns:p14="http://schemas.microsoft.com/office/powerpoint/2010/main" val="163106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arn(inVertic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arn(inVertical)">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arn(inVertical)">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barn(inVertical)">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barn(inVertical)">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A8C9-C647-4C9C-B3AF-B0ED2F338727}"/>
              </a:ext>
            </a:extLst>
          </p:cNvPr>
          <p:cNvSpPr>
            <a:spLocks noGrp="1"/>
          </p:cNvSpPr>
          <p:nvPr>
            <p:ph type="title"/>
          </p:nvPr>
        </p:nvSpPr>
        <p:spPr>
          <a:xfrm>
            <a:off x="1615935" y="126587"/>
            <a:ext cx="9658351" cy="825500"/>
          </a:xfrm>
        </p:spPr>
        <p:txBody>
          <a:bodyPr>
            <a:normAutofit fontScale="90000"/>
          </a:bodyPr>
          <a:lstStyle/>
          <a:p>
            <a:r>
              <a:rPr lang="hi-IN" altLang="en-US" b="1" dirty="0">
                <a:solidFill>
                  <a:srgbClr val="C00000"/>
                </a:solidFill>
                <a:latin typeface="Google Sans"/>
              </a:rPr>
              <a:t>इतिहास के प्रमुख पहलू</a:t>
            </a:r>
            <a:r>
              <a:rPr lang="en-US" altLang="en-US" b="1" dirty="0">
                <a:solidFill>
                  <a:srgbClr val="C00000"/>
                </a:solidFill>
                <a:latin typeface="Google Sans"/>
                <a:cs typeface="Mangal" panose="02040503050203030202" pitchFamily="18" charset="0"/>
              </a:rPr>
              <a:t>:</a:t>
            </a:r>
            <a:br>
              <a:rPr kumimoji="0" lang="en-US" altLang="en-US" sz="2000" b="1" i="0" u="none" strike="noStrike" cap="none" normalizeH="0" baseline="0" dirty="0">
                <a:ln>
                  <a:noFill/>
                </a:ln>
                <a:solidFill>
                  <a:srgbClr val="C00000"/>
                </a:solidFill>
                <a:effectLst/>
              </a:rPr>
            </a:br>
            <a:endParaRPr lang="en-US" b="1" dirty="0">
              <a:solidFill>
                <a:srgbClr val="C00000"/>
              </a:solidFill>
            </a:endParaRPr>
          </a:p>
        </p:txBody>
      </p:sp>
      <p:sp>
        <p:nvSpPr>
          <p:cNvPr id="4" name="Rectangle 1">
            <a:extLst>
              <a:ext uri="{FF2B5EF4-FFF2-40B4-BE49-F238E27FC236}">
                <a16:creationId xmlns:a16="http://schemas.microsoft.com/office/drawing/2014/main" id="{AB2F7511-FF8A-40C9-9F1D-6A1A021D900D}"/>
              </a:ext>
            </a:extLst>
          </p:cNvPr>
          <p:cNvSpPr>
            <a:spLocks noGrp="1" noChangeArrowheads="1"/>
          </p:cNvSpPr>
          <p:nvPr>
            <p:ph idx="1"/>
          </p:nvPr>
        </p:nvSpPr>
        <p:spPr bwMode="auto">
          <a:xfrm>
            <a:off x="1695449" y="961205"/>
            <a:ext cx="10211630" cy="6229273"/>
          </a:xfrm>
          <a:prstGeom prst="rect">
            <a:avLst/>
          </a:prstGeom>
          <a:noFill/>
          <a:ln>
            <a:noFill/>
          </a:ln>
          <a:effectLst/>
        </p:spPr>
        <p:txBody>
          <a:bodyPr vert="horz" wrap="square" lIns="0" tIns="63480" rIns="0" bIns="12696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000" b="1" i="0" u="none" strike="noStrike" cap="none" normalizeH="0" baseline="0" dirty="0">
                <a:ln>
                  <a:noFill/>
                </a:ln>
                <a:solidFill>
                  <a:srgbClr val="001D35"/>
                </a:solidFill>
                <a:effectLst/>
                <a:latin typeface="Google Sans"/>
                <a:cs typeface="Mangal" panose="02040503050203030202" pitchFamily="18" charset="0"/>
              </a:rPr>
              <a:t>शैक्षणिक अनुशासन</a:t>
            </a:r>
            <a:r>
              <a:rPr kumimoji="0" lang="en-US" altLang="en-US" sz="2000" b="1" i="0" u="none" strike="noStrike" cap="none" normalizeH="0" baseline="0" dirty="0">
                <a:ln>
                  <a:noFill/>
                </a:ln>
                <a:solidFill>
                  <a:srgbClr val="001D35"/>
                </a:solidFill>
                <a:effectLst/>
                <a:latin typeface="Google Sans"/>
                <a:cs typeface="Mangal" panose="02040503050203030202" pitchFamily="18" charset="0"/>
              </a:rPr>
              <a:t>:</a:t>
            </a:r>
            <a:endParaRPr kumimoji="0" lang="en-US" altLang="en-US" sz="2000" b="0" i="0" u="none" strike="noStrike" cap="none" normalizeH="0" baseline="0" dirty="0">
              <a:ln>
                <a:noFill/>
              </a:ln>
              <a:solidFill>
                <a:srgbClr val="001D35"/>
              </a:solidFill>
              <a:effectLst/>
              <a:latin typeface="Google Sans"/>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545D7E"/>
                </a:solidFill>
                <a:effectLst/>
                <a:latin typeface="Google Sans"/>
                <a:cs typeface="Mangal" panose="02040503050203030202" pitchFamily="18" charset="0"/>
              </a:rPr>
              <a:t>इतिहास एक औपचारिक शैक्षणिक क्षेत्र है जिसमें अतीत का अध्ययन करने के लिए विशिष्ट पद्धतियां और दृष्टिकोण अपनाए जाते हैं।</a:t>
            </a:r>
            <a:r>
              <a:rPr kumimoji="0" lang="en-US" altLang="en-US" sz="2000" b="0" i="0" u="none" strike="noStrike" cap="none" normalizeH="0" baseline="0" dirty="0">
                <a:ln>
                  <a:noFill/>
                </a:ln>
                <a:solidFill>
                  <a:srgbClr val="545D7E"/>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इतिहास एक विषय के रूप में</a:t>
            </a:r>
            <a:r>
              <a:rPr kumimoji="0" lang="en-US" altLang="en-US" sz="2000" b="0" i="0" u="none" strike="noStrike" cap="none" normalizeH="0" baseline="0" dirty="0">
                <a:ln>
                  <a:noFill/>
                </a:ln>
                <a:solidFill>
                  <a:srgbClr val="001D35"/>
                </a:solidFill>
                <a:effectLst/>
                <a:latin typeface="Google Sans"/>
                <a:cs typeface="Mangal" panose="02040503050203030202" pitchFamily="18" charset="0"/>
              </a:rPr>
              <a:t>:</a:t>
            </a:r>
            <a:r>
              <a:rPr lang="hi-IN" altLang="en-US" sz="2000" dirty="0"/>
              <a:t> </a:t>
            </a: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एक ऐसा विषय है जो स्कूलों और विश्वविद्यालयों में पढ़ाया जाता है।</a:t>
            </a:r>
            <a:r>
              <a:rPr kumimoji="0" lang="en-US" altLang="en-US" sz="2000" b="0" i="0" u="none" strike="noStrike" cap="none" normalizeH="0" baseline="0" dirty="0">
                <a:ln>
                  <a:noFill/>
                </a:ln>
                <a:solidFill>
                  <a:srgbClr val="001D35"/>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None/>
              <a:tabLst/>
            </a:pP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इसमें ऐतिहासिक स्रोतों का अनुसंधान</a:t>
            </a:r>
            <a:r>
              <a:rPr kumimoji="0" lang="en-US" altLang="en-US" sz="2000" b="0" i="0" u="none" strike="noStrike" cap="none" normalizeH="0" baseline="0" dirty="0">
                <a:ln>
                  <a:noFill/>
                </a:ln>
                <a:solidFill>
                  <a:srgbClr val="001D35"/>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विश्लेषण और व्याख्या शामिल है।</a:t>
            </a:r>
            <a:r>
              <a:rPr kumimoji="0" lang="en-US" altLang="en-US" sz="2000" b="0" i="0" u="none" strike="noStrike" cap="none" normalizeH="0" baseline="0" dirty="0">
                <a:ln>
                  <a:noFill/>
                </a:ln>
                <a:solidFill>
                  <a:srgbClr val="001D35"/>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None/>
              <a:tabLst/>
            </a:pP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इतिहास की विभिन्न शाखाएँ हैं</a:t>
            </a:r>
            <a:r>
              <a:rPr kumimoji="0" lang="en-US" altLang="en-US" sz="2000" b="0" i="0" u="none" strike="noStrike" cap="none" normalizeH="0" baseline="0" dirty="0">
                <a:ln>
                  <a:noFill/>
                </a:ln>
                <a:solidFill>
                  <a:srgbClr val="001D35"/>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जैसे विश्व इतिहास</a:t>
            </a:r>
            <a:r>
              <a:rPr kumimoji="0" lang="en-US" altLang="en-US" sz="2000" b="0" i="0" u="none" strike="noStrike" cap="none" normalizeH="0" baseline="0" dirty="0">
                <a:ln>
                  <a:noFill/>
                </a:ln>
                <a:solidFill>
                  <a:srgbClr val="001D35"/>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सामाजिक इतिहास और आर्थिक इतिहास।</a:t>
            </a:r>
            <a:r>
              <a:rPr kumimoji="0" lang="en-US" altLang="en-US" sz="2000" b="0" i="0" u="none" strike="noStrike" cap="none" normalizeH="0" baseline="0" dirty="0">
                <a:ln>
                  <a:noFill/>
                </a:ln>
                <a:solidFill>
                  <a:srgbClr val="001D35"/>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संक्षेप में</a:t>
            </a:r>
            <a:r>
              <a:rPr kumimoji="0" lang="en-US" altLang="en-US" sz="2000" b="0" i="0" u="none" strike="noStrike" cap="none" normalizeH="0" baseline="0" dirty="0">
                <a:ln>
                  <a:noFill/>
                </a:ln>
                <a:solidFill>
                  <a:srgbClr val="001D35"/>
                </a:solidFill>
                <a:effectLst/>
                <a:latin typeface="Google Sans"/>
                <a:cs typeface="Mangal" panose="02040503050203030202" pitchFamily="18" charset="0"/>
              </a:rPr>
              <a:t>, </a:t>
            </a:r>
            <a:r>
              <a:rPr kumimoji="0" lang="hi-IN" altLang="en-US" sz="2000" b="0" i="0" u="none" strike="noStrike" cap="none" normalizeH="0" baseline="0" dirty="0">
                <a:ln>
                  <a:noFill/>
                </a:ln>
                <a:solidFill>
                  <a:srgbClr val="001D35"/>
                </a:solidFill>
                <a:effectLst/>
                <a:latin typeface="Google Sans"/>
                <a:cs typeface="Mangal" panose="02040503050203030202" pitchFamily="18" charset="0"/>
              </a:rPr>
              <a:t>इतिहास यह समझने के लिए एक रूपरेखा प्रदान करता है कि अतीत किस प्रकार वर्तमान को आकार देता है तथा समय के साथ समाज और संस्कृतियां किस प्रकार विकसित हुई हैं।</a:t>
            </a:r>
            <a:r>
              <a:rPr kumimoji="0" lang="en-US" altLang="en-US" sz="2000" b="0" i="0" u="none" strike="noStrike" cap="none" normalizeH="0" baseline="0" dirty="0">
                <a:ln>
                  <a:noFill/>
                </a:ln>
                <a:solidFill>
                  <a:srgbClr val="001D35"/>
                </a:solidFill>
                <a:effectLst/>
                <a:latin typeface="Google Sans"/>
              </a:rPr>
              <a:t>   </a:t>
            </a:r>
            <a:endParaRPr kumimoji="0" lang="hi-IN" altLang="en-US" sz="2000" b="0" i="0" u="none" strike="noStrike" cap="none" normalizeH="0" baseline="0" dirty="0">
              <a:ln>
                <a:noFill/>
              </a:ln>
              <a:solidFill>
                <a:srgbClr val="001D35"/>
              </a:solidFill>
              <a:effectLst/>
              <a:latin typeface="Google Sans"/>
            </a:endParaRPr>
          </a:p>
          <a:p>
            <a:pPr marL="0" lvl="0" indent="0">
              <a:lnSpc>
                <a:spcPct val="150000"/>
              </a:lnSpc>
              <a:buFontTx/>
              <a:buChar char="•"/>
            </a:pPr>
            <a:r>
              <a:rPr lang="hi-IN" altLang="en-US" sz="2400" b="1" dirty="0">
                <a:solidFill>
                  <a:srgbClr val="C00000"/>
                </a:solidFill>
                <a:latin typeface="Google Sans"/>
              </a:rPr>
              <a:t>वर्तमान को समझना</a:t>
            </a:r>
            <a:r>
              <a:rPr kumimoji="0" lang="en-US" altLang="en-US" sz="2400" b="1" i="0" u="none" strike="noStrike" cap="none" normalizeH="0" baseline="0" dirty="0">
                <a:ln>
                  <a:noFill/>
                </a:ln>
                <a:solidFill>
                  <a:srgbClr val="C00000"/>
                </a:solidFill>
                <a:effectLst/>
                <a:latin typeface="Google Sans"/>
                <a:cs typeface="Mangal" panose="02040503050203030202" pitchFamily="18" charset="0"/>
              </a:rPr>
              <a:t>:</a:t>
            </a:r>
            <a:endParaRPr kumimoji="0" lang="en-US" altLang="en-US" sz="2400" b="0" i="0" u="none" strike="noStrike" cap="none" normalizeH="0" baseline="0" dirty="0">
              <a:ln>
                <a:noFill/>
              </a:ln>
              <a:solidFill>
                <a:srgbClr val="C00000"/>
              </a:solidFill>
              <a:effectLst/>
              <a:latin typeface="Google Sans"/>
            </a:endParaRPr>
          </a:p>
          <a:p>
            <a:pPr marL="0" lvl="0" indent="0">
              <a:lnSpc>
                <a:spcPct val="150000"/>
              </a:lnSpc>
              <a:buNone/>
            </a:pPr>
            <a:r>
              <a:rPr lang="hi-IN" altLang="en-US" sz="2000" dirty="0">
                <a:solidFill>
                  <a:srgbClr val="C00000"/>
                </a:solidFill>
                <a:latin typeface="Google Sans"/>
              </a:rPr>
              <a:t>अतीत का अध्ययन करके वर्तमान को समझना</a:t>
            </a:r>
            <a:r>
              <a:rPr kumimoji="0" lang="en-US" altLang="en-US" sz="2000" b="0" i="0" u="none" strike="noStrike" cap="none" normalizeH="0" baseline="0" dirty="0">
                <a:ln>
                  <a:noFill/>
                </a:ln>
                <a:solidFill>
                  <a:srgbClr val="C00000"/>
                </a:solidFill>
                <a:effectLst/>
                <a:latin typeface="Google Sans"/>
                <a:cs typeface="Mangal" panose="02040503050203030202" pitchFamily="18" charset="0"/>
              </a:rPr>
              <a:t>, </a:t>
            </a:r>
            <a:r>
              <a:rPr lang="hi-IN" altLang="en-US" sz="2000" dirty="0">
                <a:solidFill>
                  <a:srgbClr val="C00000"/>
                </a:solidFill>
                <a:latin typeface="Google Sans"/>
              </a:rPr>
              <a:t>जिसमें उसकी चुनौतियाँ एवं  अवसर भी शामिल हैं और उसके आधार पर भविष्य की योजना का निर्माण करना।</a:t>
            </a:r>
            <a:r>
              <a:rPr kumimoji="0" lang="en-US" altLang="en-US" sz="2000" b="0" i="0" u="none" strike="noStrike" cap="none" normalizeH="0" baseline="0" dirty="0">
                <a:ln>
                  <a:noFill/>
                </a:ln>
                <a:solidFill>
                  <a:srgbClr val="C00000"/>
                </a:solidFill>
                <a:effectLst/>
                <a:latin typeface="Google Sans"/>
              </a:rPr>
              <a:t>   </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3606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arn(inVertic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arn(inVertical)">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arn(inVertical)">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barn(inVertical)">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barn(inVertical)">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2589-91EE-4F79-815D-4F982C1EECB1}"/>
              </a:ext>
            </a:extLst>
          </p:cNvPr>
          <p:cNvSpPr>
            <a:spLocks noGrp="1"/>
          </p:cNvSpPr>
          <p:nvPr>
            <p:ph type="title"/>
          </p:nvPr>
        </p:nvSpPr>
        <p:spPr>
          <a:xfrm>
            <a:off x="1610140" y="183044"/>
            <a:ext cx="10515600" cy="1325563"/>
          </a:xfrm>
        </p:spPr>
        <p:txBody>
          <a:bodyPr/>
          <a:lstStyle/>
          <a:p>
            <a:r>
              <a:rPr lang="hi-IN" dirty="0">
                <a:solidFill>
                  <a:srgbClr val="C00000"/>
                </a:solidFill>
              </a:rPr>
              <a:t>बिहार के इतिहास का कालखंड</a:t>
            </a:r>
            <a:endParaRPr lang="en-US" dirty="0">
              <a:solidFill>
                <a:srgbClr val="C00000"/>
              </a:solidFill>
            </a:endParaRPr>
          </a:p>
        </p:txBody>
      </p:sp>
      <p:sp>
        <p:nvSpPr>
          <p:cNvPr id="3" name="Content Placeholder 2">
            <a:extLst>
              <a:ext uri="{FF2B5EF4-FFF2-40B4-BE49-F238E27FC236}">
                <a16:creationId xmlns:a16="http://schemas.microsoft.com/office/drawing/2014/main" id="{16F5CE9E-07D0-4106-BD30-3D8E1A05AA32}"/>
              </a:ext>
            </a:extLst>
          </p:cNvPr>
          <p:cNvSpPr>
            <a:spLocks noGrp="1"/>
          </p:cNvSpPr>
          <p:nvPr>
            <p:ph idx="1"/>
          </p:nvPr>
        </p:nvSpPr>
        <p:spPr>
          <a:xfrm>
            <a:off x="1676402" y="975035"/>
            <a:ext cx="7276767" cy="4351338"/>
          </a:xfrm>
        </p:spPr>
        <p:txBody>
          <a:bodyPr>
            <a:noAutofit/>
          </a:bodyPr>
          <a:lstStyle/>
          <a:p>
            <a:pPr marL="0" indent="0">
              <a:buNone/>
            </a:pPr>
            <a:r>
              <a:rPr lang="hi-IN" sz="2000" b="1" i="0" dirty="0">
                <a:solidFill>
                  <a:srgbClr val="C00000"/>
                </a:solidFill>
                <a:effectLst/>
                <a:latin typeface="Google Sans"/>
              </a:rPr>
              <a:t>रामायण एवं महाभारत काल </a:t>
            </a:r>
          </a:p>
          <a:p>
            <a:pPr marL="0" indent="0">
              <a:buNone/>
            </a:pPr>
            <a:r>
              <a:rPr lang="hi-IN" b="1" i="0" dirty="0">
                <a:solidFill>
                  <a:srgbClr val="C00000"/>
                </a:solidFill>
                <a:effectLst/>
                <a:latin typeface="Google Sans"/>
              </a:rPr>
              <a:t>प्रागैतिहासिक </a:t>
            </a:r>
          </a:p>
          <a:p>
            <a:pPr algn="l" fontAlgn="ctr"/>
            <a:r>
              <a:rPr lang="hi-IN" b="0" i="0" dirty="0">
                <a:solidFill>
                  <a:srgbClr val="001D35"/>
                </a:solidFill>
                <a:effectLst/>
                <a:latin typeface="Google Sans"/>
              </a:rPr>
              <a:t>बिहार में प्रागैतिहासिक काल मानव इतिहास का वह हिस्सा है जो लिखित इतिहास से पहले का है, अर्थात जब मानव सभ्यता का कोई लिखित रिकॉर्ड नहीं था। इस काल को पाषाण युग के रूप में भी जाना जाता है क्योंकि उस समय मानव द्वारा पाषाण उपकरणों का उपयोग किया जाता था।</a:t>
            </a:r>
            <a:endParaRPr lang="hi-IN" b="0" i="0" dirty="0">
              <a:solidFill>
                <a:srgbClr val="0B57D0"/>
              </a:solidFill>
              <a:effectLst/>
              <a:latin typeface="Google Sans"/>
            </a:endParaRPr>
          </a:p>
          <a:p>
            <a:pPr algn="l"/>
            <a:r>
              <a:rPr lang="hi-IN" b="0" i="0" dirty="0">
                <a:solidFill>
                  <a:srgbClr val="001D35"/>
                </a:solidFill>
                <a:effectLst/>
                <a:latin typeface="Google Sans"/>
              </a:rPr>
              <a:t>बिहार में प्रागैतिहासिक काल के बारे में कुछ महत्वपूर्ण बातें:</a:t>
            </a:r>
          </a:p>
          <a:p>
            <a:pPr algn="l">
              <a:buFont typeface="Arial" panose="020B0604020202020204" pitchFamily="34" charset="0"/>
              <a:buChar char="•"/>
            </a:pPr>
            <a:r>
              <a:rPr lang="hi-IN" b="1" i="0" dirty="0">
                <a:solidFill>
                  <a:srgbClr val="001D35"/>
                </a:solidFill>
                <a:effectLst/>
                <a:latin typeface="Google Sans"/>
              </a:rPr>
              <a:t>पाषाण युग: </a:t>
            </a:r>
            <a:r>
              <a:rPr lang="hi-IN" b="0" i="0" dirty="0">
                <a:solidFill>
                  <a:srgbClr val="545D7E"/>
                </a:solidFill>
                <a:effectLst/>
                <a:latin typeface="Google Sans"/>
              </a:rPr>
              <a:t>प्रागैतिहासिक काल को पाषाण युग के रूप में विभाजित किया गया है, जिसमें पुरापाषाण युग, मध्य पाषाण युग और नवपाषाण युग शामिल हैं। </a:t>
            </a:r>
            <a:endParaRPr lang="hi-IN" b="0" i="0" dirty="0">
              <a:solidFill>
                <a:srgbClr val="0B57D0"/>
              </a:solidFill>
              <a:effectLst/>
              <a:latin typeface="Google Sans"/>
            </a:endParaRPr>
          </a:p>
          <a:p>
            <a:pPr algn="l">
              <a:buFont typeface="Arial" panose="020B0604020202020204" pitchFamily="34" charset="0"/>
              <a:buChar char="•"/>
            </a:pPr>
            <a:r>
              <a:rPr lang="hi-IN" b="1" i="0" dirty="0">
                <a:solidFill>
                  <a:srgbClr val="001D35"/>
                </a:solidFill>
                <a:effectLst/>
                <a:latin typeface="Google Sans"/>
              </a:rPr>
              <a:t>पुरापाषाण युग: </a:t>
            </a:r>
            <a:r>
              <a:rPr lang="hi-IN" b="0" i="0" dirty="0">
                <a:solidFill>
                  <a:srgbClr val="545D7E"/>
                </a:solidFill>
                <a:effectLst/>
                <a:latin typeface="Google Sans"/>
              </a:rPr>
              <a:t>इस युग में, मानव जानवरों पर निर्भर था और विभिन्न प्रकार के पाषाण उपकरणों का उपयोग करता था। </a:t>
            </a:r>
            <a:endParaRPr lang="hi-IN" b="0" i="0" dirty="0">
              <a:solidFill>
                <a:srgbClr val="0B57D0"/>
              </a:solidFill>
              <a:effectLst/>
              <a:latin typeface="Google Sans"/>
            </a:endParaRPr>
          </a:p>
          <a:p>
            <a:pPr algn="l">
              <a:buFont typeface="Arial" panose="020B0604020202020204" pitchFamily="34" charset="0"/>
              <a:buChar char="•"/>
            </a:pPr>
            <a:r>
              <a:rPr lang="hi-IN" b="1" i="0" dirty="0">
                <a:solidFill>
                  <a:srgbClr val="001D35"/>
                </a:solidFill>
                <a:effectLst/>
                <a:latin typeface="Google Sans"/>
              </a:rPr>
              <a:t>मध्य पाषाण युग: </a:t>
            </a:r>
            <a:r>
              <a:rPr lang="hi-IN" b="0" i="0" dirty="0">
                <a:solidFill>
                  <a:srgbClr val="545D7E"/>
                </a:solidFill>
                <a:effectLst/>
                <a:latin typeface="Google Sans"/>
              </a:rPr>
              <a:t>इस युग में, मानव ने पत्थर के औजारों को बेहतर बनाने के लिए नई तकनीकों का विकास किया। </a:t>
            </a:r>
            <a:endParaRPr lang="hi-IN" b="0" i="0" dirty="0">
              <a:solidFill>
                <a:srgbClr val="0B57D0"/>
              </a:solidFill>
              <a:effectLst/>
              <a:latin typeface="Google Sans"/>
            </a:endParaRPr>
          </a:p>
          <a:p>
            <a:pPr algn="l">
              <a:buFont typeface="Arial" panose="020B0604020202020204" pitchFamily="34" charset="0"/>
              <a:buChar char="•"/>
            </a:pPr>
            <a:r>
              <a:rPr lang="hi-IN" b="1" i="0" dirty="0">
                <a:solidFill>
                  <a:srgbClr val="001D35"/>
                </a:solidFill>
                <a:effectLst/>
                <a:latin typeface="Google Sans"/>
              </a:rPr>
              <a:t>नवपाषाण युग: </a:t>
            </a:r>
            <a:r>
              <a:rPr lang="hi-IN" b="0" i="0" dirty="0">
                <a:solidFill>
                  <a:srgbClr val="545D7E"/>
                </a:solidFill>
                <a:effectLst/>
                <a:latin typeface="Google Sans"/>
              </a:rPr>
              <a:t>इस युग में, मानव ने खेती शुरू कर दी और पशुपालन की शुरुआत की। </a:t>
            </a:r>
            <a:endParaRPr lang="hi-IN" b="0" i="0" dirty="0">
              <a:solidFill>
                <a:srgbClr val="0B57D0"/>
              </a:solidFill>
              <a:effectLst/>
              <a:latin typeface="Google Sans"/>
            </a:endParaRPr>
          </a:p>
          <a:p>
            <a:pPr marL="0" indent="0">
              <a:buNone/>
            </a:pPr>
            <a:endParaRPr lang="en-US" dirty="0"/>
          </a:p>
        </p:txBody>
      </p:sp>
      <p:sp>
        <p:nvSpPr>
          <p:cNvPr id="4" name="TextBox 3">
            <a:extLst>
              <a:ext uri="{FF2B5EF4-FFF2-40B4-BE49-F238E27FC236}">
                <a16:creationId xmlns:a16="http://schemas.microsoft.com/office/drawing/2014/main" id="{480D7964-AE91-4046-81FE-BBDCFE010F27}"/>
              </a:ext>
            </a:extLst>
          </p:cNvPr>
          <p:cNvSpPr txBox="1"/>
          <p:nvPr/>
        </p:nvSpPr>
        <p:spPr>
          <a:xfrm>
            <a:off x="9051235" y="0"/>
            <a:ext cx="2976438" cy="6795963"/>
          </a:xfrm>
          <a:custGeom>
            <a:avLst/>
            <a:gdLst>
              <a:gd name="connsiteX0" fmla="*/ 0 w 2976438"/>
              <a:gd name="connsiteY0" fmla="*/ 0 h 6795963"/>
              <a:gd name="connsiteX1" fmla="*/ 654816 w 2976438"/>
              <a:gd name="connsiteY1" fmla="*/ 0 h 6795963"/>
              <a:gd name="connsiteX2" fmla="*/ 1279868 w 2976438"/>
              <a:gd name="connsiteY2" fmla="*/ 0 h 6795963"/>
              <a:gd name="connsiteX3" fmla="*/ 1934685 w 2976438"/>
              <a:gd name="connsiteY3" fmla="*/ 0 h 6795963"/>
              <a:gd name="connsiteX4" fmla="*/ 2976438 w 2976438"/>
              <a:gd name="connsiteY4" fmla="*/ 0 h 6795963"/>
              <a:gd name="connsiteX5" fmla="*/ 2976438 w 2976438"/>
              <a:gd name="connsiteY5" fmla="*/ 566330 h 6795963"/>
              <a:gd name="connsiteX6" fmla="*/ 2976438 w 2976438"/>
              <a:gd name="connsiteY6" fmla="*/ 928782 h 6795963"/>
              <a:gd name="connsiteX7" fmla="*/ 2976438 w 2976438"/>
              <a:gd name="connsiteY7" fmla="*/ 1427152 h 6795963"/>
              <a:gd name="connsiteX8" fmla="*/ 2976438 w 2976438"/>
              <a:gd name="connsiteY8" fmla="*/ 2129402 h 6795963"/>
              <a:gd name="connsiteX9" fmla="*/ 2976438 w 2976438"/>
              <a:gd name="connsiteY9" fmla="*/ 2491853 h 6795963"/>
              <a:gd name="connsiteX10" fmla="*/ 2976438 w 2976438"/>
              <a:gd name="connsiteY10" fmla="*/ 2990224 h 6795963"/>
              <a:gd name="connsiteX11" fmla="*/ 2976438 w 2976438"/>
              <a:gd name="connsiteY11" fmla="*/ 3556554 h 6795963"/>
              <a:gd name="connsiteX12" fmla="*/ 2976438 w 2976438"/>
              <a:gd name="connsiteY12" fmla="*/ 3986965 h 6795963"/>
              <a:gd name="connsiteX13" fmla="*/ 2976438 w 2976438"/>
              <a:gd name="connsiteY13" fmla="*/ 4485336 h 6795963"/>
              <a:gd name="connsiteX14" fmla="*/ 2976438 w 2976438"/>
              <a:gd name="connsiteY14" fmla="*/ 4847787 h 6795963"/>
              <a:gd name="connsiteX15" fmla="*/ 2976438 w 2976438"/>
              <a:gd name="connsiteY15" fmla="*/ 5550036 h 6795963"/>
              <a:gd name="connsiteX16" fmla="*/ 2976438 w 2976438"/>
              <a:gd name="connsiteY16" fmla="*/ 6252286 h 6795963"/>
              <a:gd name="connsiteX17" fmla="*/ 2976438 w 2976438"/>
              <a:gd name="connsiteY17" fmla="*/ 6795963 h 6795963"/>
              <a:gd name="connsiteX18" fmla="*/ 2440679 w 2976438"/>
              <a:gd name="connsiteY18" fmla="*/ 6795963 h 6795963"/>
              <a:gd name="connsiteX19" fmla="*/ 1904920 w 2976438"/>
              <a:gd name="connsiteY19" fmla="*/ 6795963 h 6795963"/>
              <a:gd name="connsiteX20" fmla="*/ 1309633 w 2976438"/>
              <a:gd name="connsiteY20" fmla="*/ 6795963 h 6795963"/>
              <a:gd name="connsiteX21" fmla="*/ 684581 w 2976438"/>
              <a:gd name="connsiteY21" fmla="*/ 6795963 h 6795963"/>
              <a:gd name="connsiteX22" fmla="*/ 0 w 2976438"/>
              <a:gd name="connsiteY22" fmla="*/ 6795963 h 6795963"/>
              <a:gd name="connsiteX23" fmla="*/ 0 w 2976438"/>
              <a:gd name="connsiteY23" fmla="*/ 6229633 h 6795963"/>
              <a:gd name="connsiteX24" fmla="*/ 0 w 2976438"/>
              <a:gd name="connsiteY24" fmla="*/ 5867181 h 6795963"/>
              <a:gd name="connsiteX25" fmla="*/ 0 w 2976438"/>
              <a:gd name="connsiteY25" fmla="*/ 5164932 h 6795963"/>
              <a:gd name="connsiteX26" fmla="*/ 0 w 2976438"/>
              <a:gd name="connsiteY26" fmla="*/ 4734521 h 6795963"/>
              <a:gd name="connsiteX27" fmla="*/ 0 w 2976438"/>
              <a:gd name="connsiteY27" fmla="*/ 4372070 h 6795963"/>
              <a:gd name="connsiteX28" fmla="*/ 0 w 2976438"/>
              <a:gd name="connsiteY28" fmla="*/ 3805739 h 6795963"/>
              <a:gd name="connsiteX29" fmla="*/ 0 w 2976438"/>
              <a:gd name="connsiteY29" fmla="*/ 3171449 h 6795963"/>
              <a:gd name="connsiteX30" fmla="*/ 0 w 2976438"/>
              <a:gd name="connsiteY30" fmla="*/ 2673079 h 6795963"/>
              <a:gd name="connsiteX31" fmla="*/ 0 w 2976438"/>
              <a:gd name="connsiteY31" fmla="*/ 1970829 h 6795963"/>
              <a:gd name="connsiteX32" fmla="*/ 0 w 2976438"/>
              <a:gd name="connsiteY32" fmla="*/ 1268580 h 6795963"/>
              <a:gd name="connsiteX33" fmla="*/ 0 w 2976438"/>
              <a:gd name="connsiteY33" fmla="*/ 634290 h 6795963"/>
              <a:gd name="connsiteX34" fmla="*/ 0 w 2976438"/>
              <a:gd name="connsiteY34" fmla="*/ 0 h 679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76438" h="6795963" extrusionOk="0">
                <a:moveTo>
                  <a:pt x="0" y="0"/>
                </a:moveTo>
                <a:cubicBezTo>
                  <a:pt x="166753" y="-10956"/>
                  <a:pt x="370716" y="25925"/>
                  <a:pt x="654816" y="0"/>
                </a:cubicBezTo>
                <a:cubicBezTo>
                  <a:pt x="938916" y="-25925"/>
                  <a:pt x="1123901" y="1434"/>
                  <a:pt x="1279868" y="0"/>
                </a:cubicBezTo>
                <a:cubicBezTo>
                  <a:pt x="1435835" y="-1434"/>
                  <a:pt x="1796249" y="8381"/>
                  <a:pt x="1934685" y="0"/>
                </a:cubicBezTo>
                <a:cubicBezTo>
                  <a:pt x="2073121" y="-8381"/>
                  <a:pt x="2748747" y="1725"/>
                  <a:pt x="2976438" y="0"/>
                </a:cubicBezTo>
                <a:cubicBezTo>
                  <a:pt x="3004510" y="230991"/>
                  <a:pt x="2948577" y="448266"/>
                  <a:pt x="2976438" y="566330"/>
                </a:cubicBezTo>
                <a:cubicBezTo>
                  <a:pt x="3004299" y="684394"/>
                  <a:pt x="2967817" y="826720"/>
                  <a:pt x="2976438" y="928782"/>
                </a:cubicBezTo>
                <a:cubicBezTo>
                  <a:pt x="2985059" y="1030844"/>
                  <a:pt x="2932260" y="1218894"/>
                  <a:pt x="2976438" y="1427152"/>
                </a:cubicBezTo>
                <a:cubicBezTo>
                  <a:pt x="3020616" y="1635410"/>
                  <a:pt x="2971665" y="1905242"/>
                  <a:pt x="2976438" y="2129402"/>
                </a:cubicBezTo>
                <a:cubicBezTo>
                  <a:pt x="2981211" y="2353562"/>
                  <a:pt x="2937174" y="2376177"/>
                  <a:pt x="2976438" y="2491853"/>
                </a:cubicBezTo>
                <a:cubicBezTo>
                  <a:pt x="3015702" y="2607529"/>
                  <a:pt x="2959277" y="2838834"/>
                  <a:pt x="2976438" y="2990224"/>
                </a:cubicBezTo>
                <a:cubicBezTo>
                  <a:pt x="2993599" y="3141614"/>
                  <a:pt x="2959880" y="3387744"/>
                  <a:pt x="2976438" y="3556554"/>
                </a:cubicBezTo>
                <a:cubicBezTo>
                  <a:pt x="2992996" y="3725364"/>
                  <a:pt x="2968982" y="3875493"/>
                  <a:pt x="2976438" y="3986965"/>
                </a:cubicBezTo>
                <a:cubicBezTo>
                  <a:pt x="2983894" y="4098437"/>
                  <a:pt x="2971596" y="4335732"/>
                  <a:pt x="2976438" y="4485336"/>
                </a:cubicBezTo>
                <a:cubicBezTo>
                  <a:pt x="2981280" y="4634940"/>
                  <a:pt x="2963390" y="4746824"/>
                  <a:pt x="2976438" y="4847787"/>
                </a:cubicBezTo>
                <a:cubicBezTo>
                  <a:pt x="2989486" y="4948750"/>
                  <a:pt x="2971750" y="5362384"/>
                  <a:pt x="2976438" y="5550036"/>
                </a:cubicBezTo>
                <a:cubicBezTo>
                  <a:pt x="2981126" y="5737688"/>
                  <a:pt x="2902339" y="6064832"/>
                  <a:pt x="2976438" y="6252286"/>
                </a:cubicBezTo>
                <a:cubicBezTo>
                  <a:pt x="3050537" y="6439740"/>
                  <a:pt x="2947502" y="6556483"/>
                  <a:pt x="2976438" y="6795963"/>
                </a:cubicBezTo>
                <a:cubicBezTo>
                  <a:pt x="2777063" y="6842886"/>
                  <a:pt x="2625336" y="6755331"/>
                  <a:pt x="2440679" y="6795963"/>
                </a:cubicBezTo>
                <a:cubicBezTo>
                  <a:pt x="2256022" y="6836595"/>
                  <a:pt x="2171829" y="6743702"/>
                  <a:pt x="1904920" y="6795963"/>
                </a:cubicBezTo>
                <a:cubicBezTo>
                  <a:pt x="1638011" y="6848224"/>
                  <a:pt x="1546143" y="6774116"/>
                  <a:pt x="1309633" y="6795963"/>
                </a:cubicBezTo>
                <a:cubicBezTo>
                  <a:pt x="1073123" y="6817810"/>
                  <a:pt x="819284" y="6761331"/>
                  <a:pt x="684581" y="6795963"/>
                </a:cubicBezTo>
                <a:cubicBezTo>
                  <a:pt x="549878" y="6830595"/>
                  <a:pt x="139797" y="6758289"/>
                  <a:pt x="0" y="6795963"/>
                </a:cubicBezTo>
                <a:cubicBezTo>
                  <a:pt x="-14746" y="6604994"/>
                  <a:pt x="67317" y="6432010"/>
                  <a:pt x="0" y="6229633"/>
                </a:cubicBezTo>
                <a:cubicBezTo>
                  <a:pt x="-67317" y="6027256"/>
                  <a:pt x="33738" y="6028856"/>
                  <a:pt x="0" y="5867181"/>
                </a:cubicBezTo>
                <a:cubicBezTo>
                  <a:pt x="-33738" y="5705506"/>
                  <a:pt x="59347" y="5498556"/>
                  <a:pt x="0" y="5164932"/>
                </a:cubicBezTo>
                <a:cubicBezTo>
                  <a:pt x="-59347" y="4831308"/>
                  <a:pt x="12835" y="4820912"/>
                  <a:pt x="0" y="4734521"/>
                </a:cubicBezTo>
                <a:cubicBezTo>
                  <a:pt x="-12835" y="4648130"/>
                  <a:pt x="30405" y="4504342"/>
                  <a:pt x="0" y="4372070"/>
                </a:cubicBezTo>
                <a:cubicBezTo>
                  <a:pt x="-30405" y="4239798"/>
                  <a:pt x="54106" y="4012864"/>
                  <a:pt x="0" y="3805739"/>
                </a:cubicBezTo>
                <a:cubicBezTo>
                  <a:pt x="-54106" y="3598614"/>
                  <a:pt x="47843" y="3346939"/>
                  <a:pt x="0" y="3171449"/>
                </a:cubicBezTo>
                <a:cubicBezTo>
                  <a:pt x="-47843" y="2995959"/>
                  <a:pt x="7309" y="2802913"/>
                  <a:pt x="0" y="2673079"/>
                </a:cubicBezTo>
                <a:cubicBezTo>
                  <a:pt x="-7309" y="2543245"/>
                  <a:pt x="50362" y="2292536"/>
                  <a:pt x="0" y="1970829"/>
                </a:cubicBezTo>
                <a:cubicBezTo>
                  <a:pt x="-50362" y="1649122"/>
                  <a:pt x="13954" y="1425092"/>
                  <a:pt x="0" y="1268580"/>
                </a:cubicBezTo>
                <a:cubicBezTo>
                  <a:pt x="-13954" y="1112068"/>
                  <a:pt x="59239" y="905365"/>
                  <a:pt x="0" y="634290"/>
                </a:cubicBezTo>
                <a:cubicBezTo>
                  <a:pt x="-59239" y="363215"/>
                  <a:pt x="27893" y="130825"/>
                  <a:pt x="0" y="0"/>
                </a:cubicBezTo>
                <a:close/>
              </a:path>
            </a:pathLst>
          </a:custGeom>
          <a:noFill/>
          <a:ln w="38100">
            <a:solidFill>
              <a:srgbClr val="FF0000"/>
            </a:solidFill>
            <a:extLst>
              <a:ext uri="{C807C97D-BFC1-408E-A445-0C87EB9F89A2}">
                <ask:lineSketchStyleProps xmlns:ask="http://schemas.microsoft.com/office/drawing/2018/sketchyshapes" sd="2659636256">
                  <a:prstGeom prst="rect">
                    <a:avLst/>
                  </a:prstGeom>
                  <ask:type>
                    <ask:lineSketchScribble/>
                  </ask:type>
                </ask:lineSketchStyleProps>
              </a:ext>
            </a:extLst>
          </a:ln>
        </p:spPr>
        <p:txBody>
          <a:bodyPr wrap="square" rtlCol="0">
            <a:spAutoFit/>
          </a:bodyPr>
          <a:lstStyle/>
          <a:p>
            <a:pPr>
              <a:lnSpc>
                <a:spcPct val="300000"/>
              </a:lnSpc>
            </a:pPr>
            <a:r>
              <a:rPr lang="hi-IN" sz="2000" b="1" i="0" dirty="0">
                <a:solidFill>
                  <a:srgbClr val="FF0000"/>
                </a:solidFill>
                <a:effectLst/>
                <a:latin typeface="Google Sans"/>
              </a:rPr>
              <a:t>वैदिक काल </a:t>
            </a:r>
          </a:p>
          <a:p>
            <a:pPr>
              <a:lnSpc>
                <a:spcPct val="150000"/>
              </a:lnSpc>
            </a:pPr>
            <a:r>
              <a:rPr lang="hi-IN" b="0" i="0" dirty="0">
                <a:solidFill>
                  <a:srgbClr val="1F1F1F"/>
                </a:solidFill>
                <a:effectLst/>
                <a:latin typeface="Google Sans"/>
              </a:rPr>
              <a:t>वैदिक काल को दो भागों में बांटा गया है: </a:t>
            </a:r>
            <a:r>
              <a:rPr lang="hi-IN" b="1" i="0" dirty="0">
                <a:solidFill>
                  <a:srgbClr val="1F1F1F"/>
                </a:solidFill>
                <a:effectLst/>
                <a:latin typeface="Google Sans"/>
              </a:rPr>
              <a:t>प्रारंभिक वैदिक काल (1500-1000 ईसा पूर्व) और उत्तर वैदिक काल (1000-600 ईसा </a:t>
            </a:r>
            <a:r>
              <a:rPr lang="hi-IN" b="0" i="0" dirty="0">
                <a:solidFill>
                  <a:srgbClr val="1F1F1F"/>
                </a:solidFill>
                <a:effectLst/>
                <a:latin typeface="Google Sans"/>
              </a:rPr>
              <a:t>पूर्व). प्रारंभिक वैदिक काल, जिसे ऋग्वैदिक काल भी कहा जाता है, ऋग्वेद की रचना से जुड़ा है, जबकि उत्तर वैदिक काल में वेदों के अन्य भाग, जैसे सामवेद, यजुर्वेद और अथर्ववेद, साथ ही ब्राह्मण, आरण्यक और उपनिषद भी संकलित किए गए थे. </a:t>
            </a:r>
            <a:endParaRPr lang="en-US" dirty="0"/>
          </a:p>
        </p:txBody>
      </p:sp>
    </p:spTree>
    <p:extLst>
      <p:ext uri="{BB962C8B-B14F-4D97-AF65-F5344CB8AC3E}">
        <p14:creationId xmlns:p14="http://schemas.microsoft.com/office/powerpoint/2010/main" val="50080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arn(inVertical)">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2589-91EE-4F79-815D-4F982C1EECB1}"/>
              </a:ext>
            </a:extLst>
          </p:cNvPr>
          <p:cNvSpPr>
            <a:spLocks noGrp="1"/>
          </p:cNvSpPr>
          <p:nvPr>
            <p:ph type="title"/>
          </p:nvPr>
        </p:nvSpPr>
        <p:spPr>
          <a:xfrm>
            <a:off x="1676400" y="0"/>
            <a:ext cx="9677400" cy="1325563"/>
          </a:xfrm>
        </p:spPr>
        <p:txBody>
          <a:bodyPr/>
          <a:lstStyle/>
          <a:p>
            <a:r>
              <a:rPr lang="hi-IN" dirty="0">
                <a:solidFill>
                  <a:srgbClr val="C00000"/>
                </a:solidFill>
              </a:rPr>
              <a:t>बिहार के इतिहास का कालखंड</a:t>
            </a:r>
            <a:endParaRPr lang="en-US" dirty="0">
              <a:solidFill>
                <a:srgbClr val="C00000"/>
              </a:solidFill>
            </a:endParaRPr>
          </a:p>
        </p:txBody>
      </p:sp>
      <p:sp>
        <p:nvSpPr>
          <p:cNvPr id="3" name="Content Placeholder 2">
            <a:extLst>
              <a:ext uri="{FF2B5EF4-FFF2-40B4-BE49-F238E27FC236}">
                <a16:creationId xmlns:a16="http://schemas.microsoft.com/office/drawing/2014/main" id="{16F5CE9E-07D0-4106-BD30-3D8E1A05AA32}"/>
              </a:ext>
            </a:extLst>
          </p:cNvPr>
          <p:cNvSpPr>
            <a:spLocks noGrp="1"/>
          </p:cNvSpPr>
          <p:nvPr>
            <p:ph idx="1"/>
          </p:nvPr>
        </p:nvSpPr>
        <p:spPr>
          <a:xfrm>
            <a:off x="1409700" y="767556"/>
            <a:ext cx="10782300" cy="4351338"/>
          </a:xfrm>
        </p:spPr>
        <p:txBody>
          <a:bodyPr>
            <a:noAutofit/>
          </a:bodyPr>
          <a:lstStyle/>
          <a:p>
            <a:pPr algn="l">
              <a:buFont typeface="Arial" panose="020B0604020202020204" pitchFamily="34" charset="0"/>
              <a:buChar char="•"/>
            </a:pPr>
            <a:r>
              <a:rPr lang="hi-IN" sz="2200" b="1" i="0" dirty="0">
                <a:solidFill>
                  <a:srgbClr val="001D35"/>
                </a:solidFill>
                <a:effectLst/>
                <a:latin typeface="Google Sans"/>
              </a:rPr>
              <a:t>ताम्र-पाषाण युग:</a:t>
            </a:r>
            <a:r>
              <a:rPr lang="hi-IN" sz="2200" dirty="0">
                <a:solidFill>
                  <a:srgbClr val="001D35"/>
                </a:solidFill>
                <a:latin typeface="Google Sans"/>
              </a:rPr>
              <a:t> </a:t>
            </a:r>
            <a:r>
              <a:rPr lang="hi-IN" sz="2200" b="0" i="0" dirty="0">
                <a:solidFill>
                  <a:srgbClr val="545D7E"/>
                </a:solidFill>
                <a:effectLst/>
                <a:latin typeface="Google Sans"/>
              </a:rPr>
              <a:t>इस युग में, मानव ने तांबे का उपयोग करना शुरू कर दिया । </a:t>
            </a:r>
            <a:endParaRPr lang="hi-IN" sz="2200" b="0" i="0" dirty="0">
              <a:solidFill>
                <a:srgbClr val="0B57D0"/>
              </a:solidFill>
              <a:effectLst/>
              <a:latin typeface="Google Sans"/>
            </a:endParaRPr>
          </a:p>
          <a:p>
            <a:pPr algn="l">
              <a:buFont typeface="Arial" panose="020B0604020202020204" pitchFamily="34" charset="0"/>
              <a:buChar char="•"/>
            </a:pPr>
            <a:r>
              <a:rPr lang="hi-IN" sz="2200" b="1" i="0" dirty="0">
                <a:solidFill>
                  <a:srgbClr val="001D35"/>
                </a:solidFill>
                <a:effectLst/>
                <a:latin typeface="Google Sans"/>
              </a:rPr>
              <a:t>साक्ष्य:</a:t>
            </a:r>
            <a:r>
              <a:rPr lang="hi-IN" sz="2200" dirty="0">
                <a:solidFill>
                  <a:srgbClr val="001D35"/>
                </a:solidFill>
                <a:latin typeface="Google Sans"/>
              </a:rPr>
              <a:t> </a:t>
            </a:r>
            <a:r>
              <a:rPr lang="hi-IN" sz="2200" b="0" i="0" dirty="0">
                <a:solidFill>
                  <a:srgbClr val="545D7E"/>
                </a:solidFill>
                <a:effectLst/>
                <a:latin typeface="Google Sans"/>
              </a:rPr>
              <a:t>बिहार में चिरॉद (सारण), चेचर (वैशाली), सोनपुर (गया), मनेर (पटना) जैसे स्थानों से प्रागैतिहासिक काल के अवशेष पाए गए हैं। </a:t>
            </a:r>
            <a:endParaRPr lang="hi-IN" sz="2200" b="0" i="0" dirty="0">
              <a:solidFill>
                <a:srgbClr val="0B57D0"/>
              </a:solidFill>
              <a:effectLst/>
              <a:latin typeface="Google Sans"/>
            </a:endParaRPr>
          </a:p>
          <a:p>
            <a:pPr algn="l">
              <a:buFont typeface="Arial" panose="020B0604020202020204" pitchFamily="34" charset="0"/>
              <a:buChar char="•"/>
            </a:pPr>
            <a:r>
              <a:rPr lang="hi-IN" sz="2200" b="1" i="0" dirty="0">
                <a:solidFill>
                  <a:srgbClr val="001D35"/>
                </a:solidFill>
                <a:effectLst/>
                <a:latin typeface="Google Sans"/>
              </a:rPr>
              <a:t>सांस्कृतिक विकास:</a:t>
            </a:r>
            <a:r>
              <a:rPr lang="hi-IN" sz="2200" dirty="0">
                <a:solidFill>
                  <a:srgbClr val="001D35"/>
                </a:solidFill>
                <a:latin typeface="Google Sans"/>
              </a:rPr>
              <a:t> </a:t>
            </a:r>
            <a:r>
              <a:rPr lang="hi-IN" sz="2200" b="0" i="0" dirty="0">
                <a:solidFill>
                  <a:srgbClr val="545D7E"/>
                </a:solidFill>
                <a:effectLst/>
                <a:latin typeface="Google Sans"/>
              </a:rPr>
              <a:t>इस युग में बिहार सांस्कृतिक रूप से विकसित था। मानव ने गुफाओं से बाहर आकर कृषि कार्य की शुरुआत की तथा पशुओं को पालना सीखा। </a:t>
            </a:r>
            <a:endParaRPr lang="en-US" sz="2200" b="0" i="0" dirty="0">
              <a:solidFill>
                <a:srgbClr val="545D7E"/>
              </a:solidFill>
              <a:effectLst/>
              <a:latin typeface="Google Sans"/>
            </a:endParaRPr>
          </a:p>
          <a:p>
            <a:pPr marL="0" indent="0" algn="l">
              <a:buNone/>
            </a:pPr>
            <a:endParaRPr lang="hi-IN" sz="2000" b="0" i="0" dirty="0">
              <a:solidFill>
                <a:srgbClr val="545D7E"/>
              </a:solidFill>
              <a:effectLst/>
              <a:latin typeface="Google Sans"/>
            </a:endParaRPr>
          </a:p>
          <a:p>
            <a:pPr marL="0" indent="0" algn="l">
              <a:buNone/>
            </a:pPr>
            <a:r>
              <a:rPr lang="hi-IN" sz="2200" b="1" i="0" dirty="0">
                <a:solidFill>
                  <a:srgbClr val="C00000"/>
                </a:solidFill>
                <a:effectLst/>
                <a:latin typeface="Google Sans"/>
              </a:rPr>
              <a:t>1. प्राचीन काल (लगभग 600 ईसा पूर्व से 1206 ई. तक):</a:t>
            </a:r>
          </a:p>
          <a:p>
            <a:pPr algn="l" fontAlgn="ctr">
              <a:buFont typeface="Arial" panose="020B0604020202020204" pitchFamily="34" charset="0"/>
              <a:buChar char="•"/>
            </a:pPr>
            <a:r>
              <a:rPr lang="hi-IN" sz="2200" b="0" i="0" dirty="0">
                <a:solidFill>
                  <a:srgbClr val="001D35"/>
                </a:solidFill>
                <a:effectLst/>
                <a:latin typeface="Google Sans"/>
              </a:rPr>
              <a:t>इस काल में बिहार को मगध के नाम से जाना जाता था, जिसकी राजधानी पाटलिपुत्र</a:t>
            </a:r>
            <a:r>
              <a:rPr lang="en-US" sz="2200" b="0" i="0" dirty="0">
                <a:solidFill>
                  <a:srgbClr val="001D35"/>
                </a:solidFill>
                <a:effectLst/>
                <a:latin typeface="Google Sans"/>
              </a:rPr>
              <a:t> </a:t>
            </a:r>
            <a:r>
              <a:rPr lang="hi-IN" sz="2200" b="0" i="0" dirty="0">
                <a:solidFill>
                  <a:srgbClr val="001D35"/>
                </a:solidFill>
                <a:effectLst/>
                <a:latin typeface="Google Sans"/>
              </a:rPr>
              <a:t>थी। </a:t>
            </a:r>
            <a:endParaRPr lang="hi-IN" sz="2200" b="0" i="0" dirty="0">
              <a:solidFill>
                <a:srgbClr val="0B57D0"/>
              </a:solidFill>
              <a:effectLst/>
              <a:latin typeface="Google Sans"/>
            </a:endParaRPr>
          </a:p>
          <a:p>
            <a:pPr algn="l" fontAlgn="ctr">
              <a:buFont typeface="Arial" panose="020B0604020202020204" pitchFamily="34" charset="0"/>
              <a:buChar char="•"/>
            </a:pPr>
            <a:r>
              <a:rPr lang="hi-IN" sz="2200" b="0" i="0" dirty="0">
                <a:solidFill>
                  <a:srgbClr val="001D35"/>
                </a:solidFill>
                <a:effectLst/>
                <a:latin typeface="Google Sans"/>
              </a:rPr>
              <a:t>इसमें कई शक्तिशाली राजवंशों का यथा हरक,शिशुनाग,नंद और मौर्य वंश का शासन रहा। </a:t>
            </a:r>
            <a:endParaRPr lang="hi-IN" sz="2200" b="0" i="0" dirty="0">
              <a:solidFill>
                <a:srgbClr val="0B57D0"/>
              </a:solidFill>
              <a:effectLst/>
              <a:latin typeface="Google Sans"/>
            </a:endParaRPr>
          </a:p>
          <a:p>
            <a:pPr algn="l" fontAlgn="ctr">
              <a:buFont typeface="Arial" panose="020B0604020202020204" pitchFamily="34" charset="0"/>
              <a:buChar char="•"/>
            </a:pPr>
            <a:r>
              <a:rPr lang="hi-IN" sz="2200" b="0" i="0" dirty="0">
                <a:solidFill>
                  <a:srgbClr val="001D35"/>
                </a:solidFill>
                <a:effectLst/>
                <a:latin typeface="Google Sans"/>
              </a:rPr>
              <a:t>बौद्ध धर्म और जैन धर्म का जन्म भी इस काल में हुआ, । </a:t>
            </a:r>
            <a:endParaRPr lang="hi-IN" sz="2200" b="0" i="0" dirty="0">
              <a:solidFill>
                <a:srgbClr val="0B57D0"/>
              </a:solidFill>
              <a:effectLst/>
              <a:latin typeface="Google Sans"/>
            </a:endParaRPr>
          </a:p>
          <a:p>
            <a:pPr algn="l" fontAlgn="ctr">
              <a:buFont typeface="Arial" panose="020B0604020202020204" pitchFamily="34" charset="0"/>
              <a:buChar char="•"/>
            </a:pPr>
            <a:r>
              <a:rPr lang="hi-IN" sz="2200" b="0" i="0" dirty="0">
                <a:solidFill>
                  <a:srgbClr val="001D35"/>
                </a:solidFill>
                <a:effectLst/>
                <a:latin typeface="Google Sans"/>
              </a:rPr>
              <a:t>नालंदा और विक्रमशिला जैसे विश्वविद्यालयों की स्थापना भी इसी काल में हुई। </a:t>
            </a:r>
            <a:endParaRPr lang="hi-IN" sz="2200" b="0" i="0" dirty="0">
              <a:solidFill>
                <a:srgbClr val="0B57D0"/>
              </a:solidFill>
              <a:effectLst/>
              <a:latin typeface="Google Sans"/>
            </a:endParaRPr>
          </a:p>
          <a:p>
            <a:pPr algn="l" fontAlgn="ctr">
              <a:buFont typeface="Arial" panose="020B0604020202020204" pitchFamily="34" charset="0"/>
              <a:buChar char="•"/>
            </a:pPr>
            <a:r>
              <a:rPr lang="hi-IN" sz="2200" b="0" i="0" dirty="0">
                <a:solidFill>
                  <a:srgbClr val="001D35"/>
                </a:solidFill>
                <a:effectLst/>
                <a:latin typeface="Google Sans"/>
              </a:rPr>
              <a:t>इस काल के प्रमुख शासकों में चंद्रगुप्त मौर्य, अजातशत्रु, बिम्बिसार</a:t>
            </a:r>
            <a:r>
              <a:rPr lang="en-US" sz="2200" b="0" i="0" dirty="0">
                <a:solidFill>
                  <a:srgbClr val="001D35"/>
                </a:solidFill>
                <a:effectLst/>
                <a:latin typeface="Google Sans"/>
              </a:rPr>
              <a:t>, </a:t>
            </a:r>
            <a:r>
              <a:rPr lang="hi-IN" sz="2200" b="0" i="0" dirty="0">
                <a:solidFill>
                  <a:srgbClr val="001D35"/>
                </a:solidFill>
                <a:effectLst/>
                <a:latin typeface="Google Sans"/>
              </a:rPr>
              <a:t>अशोक</a:t>
            </a:r>
            <a:r>
              <a:rPr lang="en-US" sz="2200" b="0" i="0" dirty="0">
                <a:solidFill>
                  <a:srgbClr val="001D35"/>
                </a:solidFill>
                <a:effectLst/>
                <a:latin typeface="Google Sans"/>
              </a:rPr>
              <a:t>, </a:t>
            </a:r>
            <a:r>
              <a:rPr lang="hi-IN" sz="2200" b="0" i="0" dirty="0">
                <a:solidFill>
                  <a:srgbClr val="001D35"/>
                </a:solidFill>
                <a:effectLst/>
                <a:latin typeface="Google Sans"/>
              </a:rPr>
              <a:t>च्नद्रगुप्ता II, समुद्रगुप्त शामिल हैं। </a:t>
            </a:r>
          </a:p>
          <a:p>
            <a:pPr algn="l" fontAlgn="ctr">
              <a:buFont typeface="Arial" panose="020B0604020202020204" pitchFamily="34" charset="0"/>
              <a:buChar char="•"/>
            </a:pPr>
            <a:endParaRPr lang="hi-IN" sz="2200" b="0" i="0" dirty="0">
              <a:solidFill>
                <a:srgbClr val="0B57D0"/>
              </a:solidFill>
              <a:effectLst/>
              <a:latin typeface="Google Sans"/>
            </a:endParaRPr>
          </a:p>
          <a:p>
            <a:endParaRPr lang="en-US" sz="2200" dirty="0"/>
          </a:p>
        </p:txBody>
      </p:sp>
    </p:spTree>
    <p:extLst>
      <p:ext uri="{BB962C8B-B14F-4D97-AF65-F5344CB8AC3E}">
        <p14:creationId xmlns:p14="http://schemas.microsoft.com/office/powerpoint/2010/main" val="392554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2589-91EE-4F79-815D-4F982C1EECB1}"/>
              </a:ext>
            </a:extLst>
          </p:cNvPr>
          <p:cNvSpPr>
            <a:spLocks noGrp="1"/>
          </p:cNvSpPr>
          <p:nvPr>
            <p:ph type="title"/>
          </p:nvPr>
        </p:nvSpPr>
        <p:spPr>
          <a:xfrm>
            <a:off x="1470991" y="330476"/>
            <a:ext cx="10515600" cy="1325563"/>
          </a:xfrm>
        </p:spPr>
        <p:txBody>
          <a:bodyPr/>
          <a:lstStyle/>
          <a:p>
            <a:r>
              <a:rPr lang="hi-IN" dirty="0">
                <a:solidFill>
                  <a:srgbClr val="C00000"/>
                </a:solidFill>
              </a:rPr>
              <a:t>बिहार के इतिहास का कालखंड</a:t>
            </a:r>
            <a:endParaRPr lang="en-US" dirty="0">
              <a:solidFill>
                <a:srgbClr val="C00000"/>
              </a:solidFill>
            </a:endParaRPr>
          </a:p>
        </p:txBody>
      </p:sp>
      <p:sp>
        <p:nvSpPr>
          <p:cNvPr id="3" name="Content Placeholder 2">
            <a:extLst>
              <a:ext uri="{FF2B5EF4-FFF2-40B4-BE49-F238E27FC236}">
                <a16:creationId xmlns:a16="http://schemas.microsoft.com/office/drawing/2014/main" id="{16F5CE9E-07D0-4106-BD30-3D8E1A05AA32}"/>
              </a:ext>
            </a:extLst>
          </p:cNvPr>
          <p:cNvSpPr>
            <a:spLocks noGrp="1"/>
          </p:cNvSpPr>
          <p:nvPr>
            <p:ph idx="1"/>
          </p:nvPr>
        </p:nvSpPr>
        <p:spPr>
          <a:xfrm>
            <a:off x="1470991" y="1141929"/>
            <a:ext cx="10406269" cy="4351338"/>
          </a:xfrm>
        </p:spPr>
        <p:txBody>
          <a:bodyPr>
            <a:noAutofit/>
          </a:bodyPr>
          <a:lstStyle/>
          <a:p>
            <a:pPr algn="l"/>
            <a:r>
              <a:rPr lang="hi-IN" sz="2400" b="1" i="0" dirty="0">
                <a:solidFill>
                  <a:srgbClr val="C00000"/>
                </a:solidFill>
                <a:effectLst/>
                <a:latin typeface="Google Sans"/>
              </a:rPr>
              <a:t>2. मध्यकालीन काल (1206 ई. से 1707 ई. तक):</a:t>
            </a:r>
          </a:p>
          <a:p>
            <a:pPr algn="l" fontAlgn="ctr">
              <a:buFont typeface="Arial" panose="020B0604020202020204" pitchFamily="34" charset="0"/>
              <a:buChar char="•"/>
            </a:pPr>
            <a:r>
              <a:rPr lang="hi-IN" sz="2400" b="0" i="0" dirty="0">
                <a:solidFill>
                  <a:srgbClr val="001D35"/>
                </a:solidFill>
                <a:effectLst/>
                <a:latin typeface="Google Sans"/>
              </a:rPr>
              <a:t>इस काल में बिहार पर विभिन्न शासकों का शासन रहा, जिनमें दिल्ली सल्तनत, मुगल साम्राज्य और बिहार के स्वतंत्र शासक शामिल हैं। </a:t>
            </a:r>
            <a:endParaRPr lang="hi-IN" sz="2400" b="0" i="0" dirty="0">
              <a:solidFill>
                <a:srgbClr val="0B57D0"/>
              </a:solidFill>
              <a:effectLst/>
              <a:latin typeface="Google Sans"/>
            </a:endParaRPr>
          </a:p>
          <a:p>
            <a:pPr algn="l" fontAlgn="ctr">
              <a:buFont typeface="Arial" panose="020B0604020202020204" pitchFamily="34" charset="0"/>
              <a:buChar char="•"/>
            </a:pPr>
            <a:r>
              <a:rPr lang="hi-IN" sz="2400" b="0" i="0" dirty="0">
                <a:solidFill>
                  <a:srgbClr val="001D35"/>
                </a:solidFill>
                <a:effectLst/>
                <a:latin typeface="Google Sans"/>
              </a:rPr>
              <a:t>इस काल के दौरान, बिहार में कला, साहित्य और संस्कृति का विकास हुआ। </a:t>
            </a:r>
            <a:endParaRPr lang="hi-IN" sz="2400" b="0" i="0" dirty="0">
              <a:solidFill>
                <a:srgbClr val="0B57D0"/>
              </a:solidFill>
              <a:effectLst/>
              <a:latin typeface="Google Sans"/>
            </a:endParaRPr>
          </a:p>
          <a:p>
            <a:pPr algn="l" fontAlgn="ctr">
              <a:buFont typeface="Arial" panose="020B0604020202020204" pitchFamily="34" charset="0"/>
              <a:buChar char="•"/>
            </a:pPr>
            <a:r>
              <a:rPr lang="hi-IN" sz="2400" b="0" i="0" dirty="0">
                <a:solidFill>
                  <a:srgbClr val="001D35"/>
                </a:solidFill>
                <a:effectLst/>
                <a:latin typeface="Google Sans"/>
              </a:rPr>
              <a:t>इस काल के प्रमुख शासकों में </a:t>
            </a:r>
            <a:r>
              <a:rPr lang="hi-IN" sz="2400" b="1" i="0" dirty="0">
                <a:solidFill>
                  <a:srgbClr val="001D35"/>
                </a:solidFill>
                <a:effectLst/>
                <a:latin typeface="Google Sans"/>
              </a:rPr>
              <a:t>शेरशाह सूरी</a:t>
            </a:r>
            <a:r>
              <a:rPr lang="hi-IN" sz="2400" b="1" dirty="0">
                <a:solidFill>
                  <a:srgbClr val="001D35"/>
                </a:solidFill>
                <a:latin typeface="Google Sans"/>
              </a:rPr>
              <a:t> </a:t>
            </a:r>
            <a:r>
              <a:rPr lang="hi-IN" sz="2400" b="0" i="0" dirty="0">
                <a:solidFill>
                  <a:srgbClr val="001D35"/>
                </a:solidFill>
                <a:effectLst/>
                <a:latin typeface="Google Sans"/>
              </a:rPr>
              <a:t>हैं।</a:t>
            </a:r>
          </a:p>
          <a:p>
            <a:pPr marL="0" indent="0" algn="l" fontAlgn="ctr">
              <a:buNone/>
            </a:pPr>
            <a:r>
              <a:rPr lang="hi-IN" sz="2400" b="0" i="0" dirty="0">
                <a:solidFill>
                  <a:srgbClr val="001D35"/>
                </a:solidFill>
                <a:effectLst/>
                <a:latin typeface="Google Sans"/>
              </a:rPr>
              <a:t> </a:t>
            </a:r>
            <a:endParaRPr lang="hi-IN" sz="2400" b="0" i="0" dirty="0">
              <a:solidFill>
                <a:srgbClr val="0B57D0"/>
              </a:solidFill>
              <a:effectLst/>
              <a:latin typeface="Google Sans"/>
            </a:endParaRPr>
          </a:p>
          <a:p>
            <a:pPr algn="l"/>
            <a:r>
              <a:rPr lang="hi-IN" sz="2400" b="1" i="0" dirty="0">
                <a:solidFill>
                  <a:srgbClr val="C00000"/>
                </a:solidFill>
                <a:effectLst/>
                <a:latin typeface="Google Sans"/>
              </a:rPr>
              <a:t>3. मुगल काल (1707 ई. से 1857 ई. तक):</a:t>
            </a:r>
          </a:p>
          <a:p>
            <a:pPr algn="l" fontAlgn="ctr">
              <a:buFont typeface="Arial" panose="020B0604020202020204" pitchFamily="34" charset="0"/>
              <a:buChar char="•"/>
            </a:pPr>
            <a:r>
              <a:rPr lang="hi-IN" sz="2400" b="0" i="0" dirty="0">
                <a:solidFill>
                  <a:srgbClr val="001D35"/>
                </a:solidFill>
                <a:effectLst/>
                <a:latin typeface="Google Sans"/>
              </a:rPr>
              <a:t>1707 ई. में औरंगजेब की मृत्यु के बाद, बिहार में मुगल सत्ता कमजोर होने लगी और बिहार के नवाब और जमींदार धीरे-धीरे स्वतंत्र होने लगे। </a:t>
            </a:r>
            <a:endParaRPr lang="hi-IN" sz="2400" b="0" i="0" dirty="0">
              <a:solidFill>
                <a:srgbClr val="0B57D0"/>
              </a:solidFill>
              <a:effectLst/>
              <a:latin typeface="Google Sans"/>
            </a:endParaRPr>
          </a:p>
          <a:p>
            <a:pPr algn="l" fontAlgn="ctr">
              <a:buFont typeface="Arial" panose="020B0604020202020204" pitchFamily="34" charset="0"/>
              <a:buChar char="•"/>
            </a:pPr>
            <a:r>
              <a:rPr lang="hi-IN" sz="2400" b="0" i="0" dirty="0">
                <a:solidFill>
                  <a:srgbClr val="001D35"/>
                </a:solidFill>
                <a:effectLst/>
                <a:latin typeface="Google Sans"/>
              </a:rPr>
              <a:t>इस काल में, बिहार में आर्थिक और सामाजिक रूप से गिरावट आई। </a:t>
            </a:r>
            <a:endParaRPr lang="hi-IN" sz="2400" b="0" i="0" dirty="0">
              <a:solidFill>
                <a:srgbClr val="0B57D0"/>
              </a:solidFill>
              <a:effectLst/>
              <a:latin typeface="Google Sans"/>
            </a:endParaRPr>
          </a:p>
          <a:p>
            <a:pPr algn="l" fontAlgn="ctr">
              <a:buFont typeface="Arial" panose="020B0604020202020204" pitchFamily="34" charset="0"/>
              <a:buChar char="•"/>
            </a:pPr>
            <a:r>
              <a:rPr lang="hi-IN" sz="2400" b="0" i="0" dirty="0">
                <a:solidFill>
                  <a:srgbClr val="001D35"/>
                </a:solidFill>
                <a:effectLst/>
                <a:latin typeface="Google Sans"/>
              </a:rPr>
              <a:t>1857 ई. में, बिहार ने भारतीय स्वतंत्रता के लिए हुए विद्रोह में महत्वपूर्ण भूमिका निभाई। </a:t>
            </a:r>
            <a:endParaRPr lang="hi-IN" sz="2400" b="0" i="0" dirty="0">
              <a:solidFill>
                <a:srgbClr val="0B57D0"/>
              </a:solidFill>
              <a:effectLst/>
              <a:latin typeface="Google Sans"/>
            </a:endParaRPr>
          </a:p>
          <a:p>
            <a:pPr marL="0" indent="0">
              <a:buNone/>
            </a:pPr>
            <a:endParaRPr lang="en-US" sz="2400" dirty="0"/>
          </a:p>
        </p:txBody>
      </p:sp>
    </p:spTree>
    <p:extLst>
      <p:ext uri="{BB962C8B-B14F-4D97-AF65-F5344CB8AC3E}">
        <p14:creationId xmlns:p14="http://schemas.microsoft.com/office/powerpoint/2010/main" val="239501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2589-91EE-4F79-815D-4F982C1EECB1}"/>
              </a:ext>
            </a:extLst>
          </p:cNvPr>
          <p:cNvSpPr>
            <a:spLocks noGrp="1"/>
          </p:cNvSpPr>
          <p:nvPr>
            <p:ph type="title"/>
          </p:nvPr>
        </p:nvSpPr>
        <p:spPr>
          <a:xfrm>
            <a:off x="1638300" y="0"/>
            <a:ext cx="9715500" cy="1325563"/>
          </a:xfrm>
        </p:spPr>
        <p:txBody>
          <a:bodyPr/>
          <a:lstStyle/>
          <a:p>
            <a:r>
              <a:rPr lang="hi-IN" dirty="0">
                <a:solidFill>
                  <a:srgbClr val="C00000"/>
                </a:solidFill>
              </a:rPr>
              <a:t>बिहार के इतिहास का कालखंड</a:t>
            </a:r>
            <a:endParaRPr lang="en-US" dirty="0">
              <a:solidFill>
                <a:srgbClr val="C00000"/>
              </a:solidFill>
            </a:endParaRPr>
          </a:p>
        </p:txBody>
      </p:sp>
      <p:sp>
        <p:nvSpPr>
          <p:cNvPr id="3" name="Content Placeholder 2">
            <a:extLst>
              <a:ext uri="{FF2B5EF4-FFF2-40B4-BE49-F238E27FC236}">
                <a16:creationId xmlns:a16="http://schemas.microsoft.com/office/drawing/2014/main" id="{16F5CE9E-07D0-4106-BD30-3D8E1A05AA32}"/>
              </a:ext>
            </a:extLst>
          </p:cNvPr>
          <p:cNvSpPr>
            <a:spLocks noGrp="1"/>
          </p:cNvSpPr>
          <p:nvPr>
            <p:ph idx="1"/>
          </p:nvPr>
        </p:nvSpPr>
        <p:spPr>
          <a:xfrm>
            <a:off x="1743075" y="1112044"/>
            <a:ext cx="10325100" cy="4351338"/>
          </a:xfrm>
        </p:spPr>
        <p:txBody>
          <a:bodyPr>
            <a:noAutofit/>
          </a:bodyPr>
          <a:lstStyle/>
          <a:p>
            <a:pPr algn="l"/>
            <a:r>
              <a:rPr lang="hi-IN" sz="2400" b="0" i="0" dirty="0">
                <a:solidFill>
                  <a:srgbClr val="001D35"/>
                </a:solidFill>
                <a:effectLst/>
                <a:latin typeface="Google Sans"/>
              </a:rPr>
              <a:t>4. ब्रिटिश काल (1857 ई. से 1947 ई. तक):</a:t>
            </a:r>
          </a:p>
          <a:p>
            <a:pPr algn="l" fontAlgn="ctr">
              <a:buFont typeface="Arial" panose="020B0604020202020204" pitchFamily="34" charset="0"/>
              <a:buChar char="•"/>
            </a:pPr>
            <a:r>
              <a:rPr lang="hi-IN" sz="2400" b="0" i="0" dirty="0">
                <a:solidFill>
                  <a:srgbClr val="001D35"/>
                </a:solidFill>
                <a:effectLst/>
                <a:latin typeface="Google Sans"/>
              </a:rPr>
              <a:t>1857 ई. के विद्रोह के बाद, बिहार अंग्रेजों के सीधे शासन के अधीन आ गया। </a:t>
            </a:r>
            <a:endParaRPr lang="hi-IN" sz="2400" b="0" i="0" dirty="0">
              <a:solidFill>
                <a:srgbClr val="0B57D0"/>
              </a:solidFill>
              <a:effectLst/>
              <a:latin typeface="Google Sans"/>
            </a:endParaRPr>
          </a:p>
          <a:p>
            <a:pPr algn="l" fontAlgn="ctr">
              <a:buFont typeface="Arial" panose="020B0604020202020204" pitchFamily="34" charset="0"/>
              <a:buChar char="•"/>
            </a:pPr>
            <a:r>
              <a:rPr lang="hi-IN" sz="2400" b="0" i="0" dirty="0">
                <a:solidFill>
                  <a:srgbClr val="001D35"/>
                </a:solidFill>
                <a:effectLst/>
                <a:latin typeface="Google Sans"/>
              </a:rPr>
              <a:t>1912 ई. में, बिहार और उड़ीसा को बंगाल प्रेसीडेंसी से अलग कर एक नया प्रांत बनाया गया। </a:t>
            </a:r>
          </a:p>
          <a:p>
            <a:pPr marL="0" indent="0" algn="l" fontAlgn="ctr">
              <a:buNone/>
            </a:pPr>
            <a:endParaRPr lang="hi-IN" sz="2400" b="0" i="0" dirty="0">
              <a:solidFill>
                <a:srgbClr val="001D35"/>
              </a:solidFill>
              <a:effectLst/>
              <a:latin typeface="Google Sans"/>
            </a:endParaRPr>
          </a:p>
          <a:p>
            <a:pPr algn="l" fontAlgn="ctr">
              <a:buFont typeface="Arial" panose="020B0604020202020204" pitchFamily="34" charset="0"/>
              <a:buChar char="•"/>
            </a:pPr>
            <a:r>
              <a:rPr lang="hi-IN" sz="2400" b="0" i="0" dirty="0">
                <a:solidFill>
                  <a:srgbClr val="FF0000"/>
                </a:solidFill>
                <a:effectLst/>
                <a:latin typeface="Google Sans"/>
              </a:rPr>
              <a:t>1917 में बिहार सत्याग्रह का प्रयोगस्थली बना। </a:t>
            </a:r>
          </a:p>
          <a:p>
            <a:pPr algn="l"/>
            <a:r>
              <a:rPr lang="hi-IN" sz="2400" b="0" i="0" dirty="0">
                <a:solidFill>
                  <a:srgbClr val="001D35"/>
                </a:solidFill>
                <a:effectLst/>
                <a:latin typeface="Google Sans"/>
              </a:rPr>
              <a:t>5. आधुनिक काल (1947 ई. से वर्तमान तक):</a:t>
            </a:r>
          </a:p>
          <a:p>
            <a:pPr algn="l" fontAlgn="ctr">
              <a:buFont typeface="Arial" panose="020B0604020202020204" pitchFamily="34" charset="0"/>
              <a:buChar char="•"/>
            </a:pPr>
            <a:r>
              <a:rPr lang="hi-IN" sz="2400" b="0" i="0" dirty="0">
                <a:solidFill>
                  <a:srgbClr val="001D35"/>
                </a:solidFill>
                <a:effectLst/>
                <a:latin typeface="Google Sans"/>
              </a:rPr>
              <a:t>1947 ई. में भारत की स्वतंत्रता के बाद, बिहार को एक राज्य बनाया गया। </a:t>
            </a:r>
            <a:endParaRPr lang="hi-IN" sz="2400" b="0" i="0" dirty="0">
              <a:solidFill>
                <a:srgbClr val="0B57D0"/>
              </a:solidFill>
              <a:effectLst/>
              <a:latin typeface="Google Sans"/>
            </a:endParaRPr>
          </a:p>
          <a:p>
            <a:pPr algn="l" fontAlgn="ctr">
              <a:buFont typeface="Arial" panose="020B0604020202020204" pitchFamily="34" charset="0"/>
              <a:buChar char="•"/>
            </a:pPr>
            <a:r>
              <a:rPr lang="hi-IN" sz="2400" b="0" i="0" dirty="0">
                <a:solidFill>
                  <a:srgbClr val="001D35"/>
                </a:solidFill>
                <a:effectLst/>
                <a:latin typeface="Google Sans"/>
              </a:rPr>
              <a:t>15 नवंबर, 2000 को बिहार से झारखंड राज्य अलग होकर एक नया राज्य बना। </a:t>
            </a:r>
            <a:endParaRPr lang="hi-IN" sz="2400" b="0" i="0" dirty="0">
              <a:solidFill>
                <a:srgbClr val="0B57D0"/>
              </a:solidFill>
              <a:effectLst/>
              <a:latin typeface="Google Sans"/>
            </a:endParaRPr>
          </a:p>
          <a:p>
            <a:pPr marL="0" indent="0">
              <a:buNone/>
            </a:pPr>
            <a:endParaRPr lang="en-US" sz="2400" dirty="0"/>
          </a:p>
        </p:txBody>
      </p:sp>
    </p:spTree>
    <p:extLst>
      <p:ext uri="{BB962C8B-B14F-4D97-AF65-F5344CB8AC3E}">
        <p14:creationId xmlns:p14="http://schemas.microsoft.com/office/powerpoint/2010/main" val="351447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3E77605-1E4E-486E-9399-4F7CCDCF3145}"/>
              </a:ext>
            </a:extLst>
          </p:cNvPr>
          <p:cNvSpPr txBox="1"/>
          <p:nvPr/>
        </p:nvSpPr>
        <p:spPr>
          <a:xfrm>
            <a:off x="2447924" y="563326"/>
            <a:ext cx="7920577" cy="4401205"/>
          </a:xfrm>
          <a:prstGeom prst="rect">
            <a:avLst/>
          </a:prstGeom>
          <a:noFill/>
        </p:spPr>
        <p:txBody>
          <a:bodyPr wrap="square">
            <a:spAutoFit/>
          </a:bodyPr>
          <a:lstStyle/>
          <a:p>
            <a:pPr>
              <a:lnSpc>
                <a:spcPct val="150000"/>
              </a:lnSpc>
            </a:pPr>
            <a:r>
              <a:rPr lang="en-US" sz="2800" b="1" dirty="0">
                <a:latin typeface="Bradley Hand ITC" panose="03070402050302030203" pitchFamily="66" charset="0"/>
              </a:rPr>
              <a:t>Dr. Appleby's study using various criteria and interviews with hundreds of specialists across the country concluded that Bihar was the best administrated state in the country at that time. Today you have the wonderful opportunity to repeat history with your innovative participation.</a:t>
            </a:r>
          </a:p>
          <a:p>
            <a:r>
              <a:rPr lang="en-US" sz="2800" b="1" dirty="0"/>
              <a:t>                                                           …… 1956</a:t>
            </a:r>
          </a:p>
        </p:txBody>
      </p:sp>
      <p:sp>
        <p:nvSpPr>
          <p:cNvPr id="7" name="TextBox 6">
            <a:extLst>
              <a:ext uri="{FF2B5EF4-FFF2-40B4-BE49-F238E27FC236}">
                <a16:creationId xmlns:a16="http://schemas.microsoft.com/office/drawing/2014/main" id="{DF1B202F-5BB2-4A4E-8F8D-516D25DEA60E}"/>
              </a:ext>
            </a:extLst>
          </p:cNvPr>
          <p:cNvSpPr txBox="1"/>
          <p:nvPr/>
        </p:nvSpPr>
        <p:spPr>
          <a:xfrm>
            <a:off x="1256058" y="4964531"/>
            <a:ext cx="10573992" cy="2031325"/>
          </a:xfrm>
          <a:prstGeom prst="rect">
            <a:avLst/>
          </a:prstGeom>
          <a:noFill/>
        </p:spPr>
        <p:txBody>
          <a:bodyPr wrap="square">
            <a:spAutoFit/>
          </a:bodyPr>
          <a:lstStyle/>
          <a:p>
            <a:r>
              <a:rPr lang="en-US" b="1" dirty="0"/>
              <a:t>Source : </a:t>
            </a:r>
            <a:r>
              <a:rPr lang="en-US" dirty="0"/>
              <a:t>President's Secretariat1(9-January, 2007 12:4 IST) President’s address at the inauguration of the Global Meet for a Resurgent Bihar, Patna. Following is the text of President, Dr. A.P.J. Abdul Kalam’s address at the inauguration of the Global Meet for a Resurgent Bihar, Patna. </a:t>
            </a:r>
          </a:p>
          <a:p>
            <a:endParaRPr lang="en-US" dirty="0"/>
          </a:p>
          <a:p>
            <a:r>
              <a:rPr lang="en-US" dirty="0"/>
              <a:t>https://www.pib.gov.in/newsite/erelcontent.aspx?relid=24228</a:t>
            </a:r>
          </a:p>
          <a:p>
            <a:endParaRPr lang="en-US" dirty="0"/>
          </a:p>
        </p:txBody>
      </p:sp>
    </p:spTree>
    <p:custDataLst>
      <p:tags r:id="rId1"/>
    </p:custDataLst>
    <p:extLst>
      <p:ext uri="{BB962C8B-B14F-4D97-AF65-F5344CB8AC3E}">
        <p14:creationId xmlns:p14="http://schemas.microsoft.com/office/powerpoint/2010/main" val="4096959079"/>
      </p:ext>
    </p:extLst>
  </p:cSld>
  <p:clrMapOvr>
    <a:masterClrMapping/>
  </p:clrMapOvr>
  <mc:AlternateContent xmlns:mc="http://schemas.openxmlformats.org/markup-compatibility/2006" xmlns:p14="http://schemas.microsoft.com/office/powerpoint/2010/main">
    <mc:Choice Requires="p14">
      <p:transition spd="slow" p14:dur="2000" advTm="82414"/>
    </mc:Choice>
    <mc:Fallback xmlns="">
      <p:transition spd="slow" advTm="824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iterate type="wd">
                                    <p:tmPct val="10000"/>
                                  </p:iterate>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1|4.1|5.6|8.2|2.6"/>
</p:tagLst>
</file>

<file path=ppt/tags/tag2.xml><?xml version="1.0" encoding="utf-8"?>
<p:tagLst xmlns:a="http://schemas.openxmlformats.org/drawingml/2006/main" xmlns:r="http://schemas.openxmlformats.org/officeDocument/2006/relationships" xmlns:p="http://schemas.openxmlformats.org/presentationml/2006/main">
  <p:tag name="TIMING" val="|4.2"/>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429</TotalTime>
  <Words>1248</Words>
  <Application>Microsoft Office PowerPoint</Application>
  <PresentationFormat>Widescreen</PresentationFormat>
  <Paragraphs>82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Bradley Hand ITC</vt:lpstr>
      <vt:lpstr>Century Gothic</vt:lpstr>
      <vt:lpstr>Google Sans</vt:lpstr>
      <vt:lpstr>Wingdings 3</vt:lpstr>
      <vt:lpstr>Wisp</vt:lpstr>
      <vt:lpstr>PowerPoint Presentation</vt:lpstr>
      <vt:lpstr>Know Your Bihar</vt:lpstr>
      <vt:lpstr>इतिहास क्या है </vt:lpstr>
      <vt:lpstr>इतिहास के प्रमुख पहलू: </vt:lpstr>
      <vt:lpstr>इतिहास के प्रमुख पहलू: </vt:lpstr>
      <vt:lpstr>बिहार के इतिहास का कालखंड</vt:lpstr>
      <vt:lpstr>बिहार के इतिहास का कालखंड</vt:lpstr>
      <vt:lpstr>बिहार के इतिहास का कालखंड</vt:lpstr>
      <vt:lpstr>बिहार के इतिहास का कालखंड</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43</cp:revision>
  <dcterms:created xsi:type="dcterms:W3CDTF">2025-05-14T09:24:49Z</dcterms:created>
  <dcterms:modified xsi:type="dcterms:W3CDTF">2026-03-11T10:13:38Z</dcterms:modified>
</cp:coreProperties>
</file>